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6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27949-803A-4B00-BD44-647606802373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E323C-9DA9-4701-B6CF-5CD531A3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5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698225-5C61-4606-BBE6-9B67ADD714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26071-22CB-40F4-9891-757C2F267DB4}" type="datetimeFigureOut">
              <a:rPr lang="en-US" smtClean="0"/>
              <a:t>2/21/2013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133600"/>
            <a:ext cx="7543800" cy="25939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Tajikistan</a:t>
            </a:r>
            <a:br>
              <a:rPr lang="en-US" dirty="0" smtClean="0"/>
            </a:br>
            <a:r>
              <a:rPr lang="en-US" sz="5000" dirty="0" smtClean="0"/>
              <a:t>(Low Income)	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646176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by: Ashley Baugh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"/>
            <a:ext cx="3918406" cy="359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Major Health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962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Unintentional Injuries </a:t>
            </a:r>
          </a:p>
          <a:p>
            <a:r>
              <a:rPr lang="en-US" dirty="0" smtClean="0"/>
              <a:t>Non-Communicable: </a:t>
            </a:r>
          </a:p>
          <a:p>
            <a:pPr lvl="1"/>
            <a:r>
              <a:rPr lang="en-US" dirty="0" smtClean="0"/>
              <a:t>Malnutrition (33</a:t>
            </a:r>
            <a:r>
              <a:rPr lang="en-US" dirty="0" smtClean="0"/>
              <a:t>% stunting)		</a:t>
            </a:r>
            <a:endParaRPr lang="en-US" dirty="0" smtClean="0"/>
          </a:p>
          <a:p>
            <a:pPr lvl="1"/>
            <a:r>
              <a:rPr lang="en-US" dirty="0" smtClean="0"/>
              <a:t>Cardiovascular </a:t>
            </a:r>
          </a:p>
          <a:p>
            <a:pPr lvl="1"/>
            <a:r>
              <a:rPr lang="en-US" dirty="0" smtClean="0"/>
              <a:t>Neuropsychiatric</a:t>
            </a:r>
          </a:p>
          <a:p>
            <a:pPr marL="411480" lvl="1" indent="0">
              <a:buNone/>
            </a:pPr>
            <a:r>
              <a:rPr lang="en-US" dirty="0" smtClean="0"/>
              <a:t>					</a:t>
            </a:r>
            <a:endParaRPr lang="en-US" dirty="0"/>
          </a:p>
          <a:p>
            <a:r>
              <a:rPr lang="en-US" dirty="0" smtClean="0"/>
              <a:t>Communicable/Infectious</a:t>
            </a:r>
            <a:r>
              <a:rPr lang="en-US" dirty="0" smtClean="0"/>
              <a:t>:		</a:t>
            </a:r>
            <a:endParaRPr lang="en-US" dirty="0" smtClean="0"/>
          </a:p>
          <a:p>
            <a:pPr lvl="1"/>
            <a:r>
              <a:rPr lang="en-US" sz="2200" dirty="0" smtClean="0"/>
              <a:t>Bacterial diarrhea</a:t>
            </a:r>
          </a:p>
          <a:p>
            <a:pPr lvl="1"/>
            <a:r>
              <a:rPr lang="en-US" sz="2200" dirty="0" smtClean="0"/>
              <a:t>Hepatitis A</a:t>
            </a:r>
          </a:p>
          <a:p>
            <a:pPr lvl="1"/>
            <a:r>
              <a:rPr lang="en-US" sz="2200" dirty="0" smtClean="0"/>
              <a:t>Typhoid Fever</a:t>
            </a:r>
          </a:p>
          <a:p>
            <a:pPr lvl="1"/>
            <a:r>
              <a:rPr lang="en-US" sz="2200" dirty="0" smtClean="0"/>
              <a:t>Malaria</a:t>
            </a:r>
          </a:p>
          <a:p>
            <a:pPr lvl="1"/>
            <a:r>
              <a:rPr lang="en-US" sz="2200" dirty="0" smtClean="0"/>
              <a:t>TB </a:t>
            </a:r>
            <a:r>
              <a:rPr lang="en-US" sz="2200" dirty="0" smtClean="0"/>
              <a:t>		</a:t>
            </a:r>
            <a:endParaRPr lang="en-US" sz="2200" dirty="0"/>
          </a:p>
          <a:p>
            <a:pPr marL="411480" lvl="1" indent="0">
              <a:buNone/>
            </a:pPr>
            <a:endParaRPr lang="en-US" sz="2200" dirty="0" smtClean="0"/>
          </a:p>
          <a:p>
            <a:pPr marL="411480" lvl="1" indent="0">
              <a:buNone/>
            </a:pPr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1371600"/>
            <a:ext cx="3048001" cy="136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029200"/>
            <a:ext cx="4676776" cy="167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19400"/>
            <a:ext cx="3429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Major Health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200,000 children aged 5-14 are engaged in some form of child labor</a:t>
            </a:r>
          </a:p>
          <a:p>
            <a:endParaRPr lang="en-US" dirty="0"/>
          </a:p>
          <a:p>
            <a:r>
              <a:rPr lang="en-US" dirty="0"/>
              <a:t>Tajikistan is in a position to achieve Millennium Goal 4 (Reduce child Mortality)</a:t>
            </a:r>
          </a:p>
          <a:p>
            <a:pPr lvl="1"/>
            <a:r>
              <a:rPr lang="en-US" sz="2200" dirty="0"/>
              <a:t>Over 40% of infant deaths occur in 1st week</a:t>
            </a:r>
          </a:p>
          <a:p>
            <a:pPr lvl="1"/>
            <a:r>
              <a:rPr lang="en-US" sz="2200" dirty="0"/>
              <a:t>Postnatal concerns to be addressed: </a:t>
            </a:r>
          </a:p>
          <a:p>
            <a:pPr lvl="2"/>
            <a:r>
              <a:rPr lang="en-US" sz="2200" dirty="0" smtClean="0"/>
              <a:t>malnutrition</a:t>
            </a:r>
            <a:endParaRPr lang="en-US" sz="2200" dirty="0"/>
          </a:p>
          <a:p>
            <a:pPr lvl="2"/>
            <a:r>
              <a:rPr lang="en-US" sz="2200" dirty="0"/>
              <a:t>diarrheal </a:t>
            </a:r>
            <a:r>
              <a:rPr lang="en-US" sz="2200" dirty="0" smtClean="0"/>
              <a:t>diseases</a:t>
            </a:r>
            <a:endParaRPr lang="en-US" sz="2200" dirty="0"/>
          </a:p>
          <a:p>
            <a:pPr lvl="2"/>
            <a:r>
              <a:rPr lang="en-US" sz="2200" dirty="0"/>
              <a:t> acute respiratory </a:t>
            </a:r>
            <a:r>
              <a:rPr lang="en-US" sz="2200" dirty="0" smtClean="0"/>
              <a:t>infections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523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Disease</a:t>
            </a:r>
            <a:br>
              <a:rPr lang="en-US" dirty="0" smtClean="0"/>
            </a:br>
            <a:r>
              <a:rPr lang="en-US" sz="2200" dirty="0" smtClean="0"/>
              <a:t>DALYs-disability adjusted life years /1000 cap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DALYs: 67/1000 cap </a:t>
            </a:r>
          </a:p>
          <a:p>
            <a:pPr lvl="1"/>
            <a:r>
              <a:rPr lang="en-US" sz="2200" dirty="0" smtClean="0"/>
              <a:t>Deaths 14, 500, 27% of total burden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Water (sanitation/diarrhea) 26</a:t>
            </a:r>
          </a:p>
          <a:p>
            <a:pPr lvl="1"/>
            <a:r>
              <a:rPr lang="en-US" sz="2200" dirty="0" smtClean="0"/>
              <a:t>Indoor pollution (Solid Fuel Use) 17</a:t>
            </a:r>
          </a:p>
          <a:p>
            <a:pPr lvl="1"/>
            <a:r>
              <a:rPr lang="en-US" sz="2200" dirty="0" smtClean="0"/>
              <a:t>Respiratory diseases 15</a:t>
            </a:r>
          </a:p>
          <a:p>
            <a:pPr lvl="1"/>
            <a:r>
              <a:rPr lang="en-US" sz="2200" dirty="0" smtClean="0"/>
              <a:t>Cardiovascular 3.3</a:t>
            </a:r>
          </a:p>
          <a:p>
            <a:pPr lvl="1"/>
            <a:r>
              <a:rPr lang="en-US" sz="2200" dirty="0" smtClean="0"/>
              <a:t>Unintentional injuries 4.3</a:t>
            </a:r>
          </a:p>
          <a:p>
            <a:pPr lvl="8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36518"/>
            <a:ext cx="1524000" cy="2027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00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56072"/>
            <a:ext cx="6324600" cy="570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2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Tajikistan: basic facts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Islamic Country</a:t>
            </a:r>
          </a:p>
          <a:p>
            <a:r>
              <a:rPr lang="en-US" dirty="0" smtClean="0"/>
              <a:t>Between Turkmenistan and China</a:t>
            </a:r>
          </a:p>
          <a:p>
            <a:r>
              <a:rPr lang="en-US" dirty="0" smtClean="0"/>
              <a:t>North East of Afghanistan and just north of Pakistan</a:t>
            </a:r>
          </a:p>
          <a:p>
            <a:r>
              <a:rPr lang="en-US" dirty="0" smtClean="0"/>
              <a:t>39’ N, 71’ E</a:t>
            </a:r>
          </a:p>
          <a:p>
            <a:r>
              <a:rPr lang="en-US" dirty="0" smtClean="0"/>
              <a:t>Slightly smaller than Wisconsin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Population: 7,768,385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46243"/>
            <a:ext cx="3505200" cy="38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Basic Facts &amp; Vital Statistics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growth: 1.823%</a:t>
            </a:r>
          </a:p>
          <a:p>
            <a:r>
              <a:rPr lang="en-US" dirty="0" smtClean="0"/>
              <a:t>Urban population: 26% </a:t>
            </a:r>
          </a:p>
          <a:p>
            <a:r>
              <a:rPr lang="en-US" dirty="0" smtClean="0"/>
              <a:t>Urbanization: 2.2% annual rate of change</a:t>
            </a:r>
          </a:p>
          <a:p>
            <a:endParaRPr lang="en-US" dirty="0"/>
          </a:p>
          <a:p>
            <a:r>
              <a:rPr lang="en-US" dirty="0" smtClean="0"/>
              <a:t>Birth Rate: 25.93/ 1,000 population</a:t>
            </a:r>
          </a:p>
          <a:p>
            <a:r>
              <a:rPr lang="en-US" dirty="0" smtClean="0"/>
              <a:t>Death Rate: 6.49/1,000 population</a:t>
            </a:r>
          </a:p>
          <a:p>
            <a:endParaRPr lang="en-US" dirty="0"/>
          </a:p>
          <a:p>
            <a:r>
              <a:rPr lang="en-US" dirty="0" smtClean="0"/>
              <a:t>Life Expectancy at Birth: 66.38 years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Male: 63.3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Female: 69.61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5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Tajikistan: Background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been an independent country since 1991 formerly part of USSR)</a:t>
            </a:r>
          </a:p>
          <a:p>
            <a:r>
              <a:rPr lang="en-US" dirty="0" smtClean="0"/>
              <a:t>Civil War 1992-1997</a:t>
            </a:r>
          </a:p>
          <a:p>
            <a:r>
              <a:rPr lang="en-US" dirty="0" smtClean="0"/>
              <a:t>Poorest of the Central Asian Republic countries</a:t>
            </a:r>
          </a:p>
          <a:p>
            <a:r>
              <a:rPr lang="en-US" dirty="0" smtClean="0"/>
              <a:t>Receives aid from Saudi Arabia and Russia</a:t>
            </a:r>
          </a:p>
          <a:p>
            <a:r>
              <a:rPr lang="en-US" dirty="0" smtClean="0"/>
              <a:t>War in Afghanistan</a:t>
            </a:r>
          </a:p>
          <a:p>
            <a:pPr lvl="1"/>
            <a:r>
              <a:rPr lang="en-US" dirty="0" smtClean="0"/>
              <a:t>Economic growth and development</a:t>
            </a:r>
          </a:p>
          <a:p>
            <a:pPr lvl="1"/>
            <a:r>
              <a:rPr lang="en-US" dirty="0" smtClean="0"/>
              <a:t>Security assistance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572000"/>
            <a:ext cx="3889664" cy="194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land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Landlocked: only 99.7 </a:t>
            </a:r>
            <a:r>
              <a:rPr lang="en-US" sz="3000" dirty="0" err="1" smtClean="0"/>
              <a:t>c.u</a:t>
            </a:r>
            <a:r>
              <a:rPr lang="en-US" sz="3000" dirty="0" smtClean="0"/>
              <a:t>. km of renewable water sources  (less than 2% of the area)</a:t>
            </a:r>
          </a:p>
          <a:p>
            <a:pPr marL="114300" indent="0">
              <a:buNone/>
            </a:pPr>
            <a:endParaRPr lang="en-US" sz="3000" dirty="0" smtClean="0"/>
          </a:p>
          <a:p>
            <a:r>
              <a:rPr lang="en-US" sz="3000" dirty="0" smtClean="0"/>
              <a:t>6.52% arable land (cotton is main crop)</a:t>
            </a:r>
          </a:p>
          <a:p>
            <a:pPr marL="114300" indent="0">
              <a:buNone/>
            </a:pPr>
            <a:endParaRPr lang="en-US" sz="3000" dirty="0" smtClean="0"/>
          </a:p>
          <a:p>
            <a:r>
              <a:rPr lang="en-US" sz="3000" dirty="0" smtClean="0"/>
              <a:t>Natural hazards: earthquakes, floods, and harsh winters</a:t>
            </a:r>
          </a:p>
          <a:p>
            <a:endParaRPr lang="en-US" sz="3000" dirty="0"/>
          </a:p>
          <a:p>
            <a:r>
              <a:rPr lang="en-US" sz="3000" dirty="0" smtClean="0"/>
              <a:t>Natural Resources:		</a:t>
            </a:r>
          </a:p>
          <a:p>
            <a:pPr lvl="1"/>
            <a:r>
              <a:rPr lang="en-US" sz="2600" dirty="0" smtClean="0"/>
              <a:t>Hydropower</a:t>
            </a:r>
          </a:p>
          <a:p>
            <a:pPr lvl="1"/>
            <a:r>
              <a:rPr lang="en-US" sz="2600" dirty="0" smtClean="0"/>
              <a:t>Some petroleum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ranium, mercury, brown coal, lead, zinc, antimony, tungsten, silver, gold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14800"/>
            <a:ext cx="2343150" cy="154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Health Hazards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Sanitation </a:t>
            </a:r>
          </a:p>
          <a:p>
            <a:r>
              <a:rPr lang="en-US" sz="2600" dirty="0" smtClean="0"/>
              <a:t>Soil salinity</a:t>
            </a:r>
          </a:p>
          <a:p>
            <a:r>
              <a:rPr lang="en-US" sz="2600" dirty="0" smtClean="0"/>
              <a:t>Industrial pollution</a:t>
            </a:r>
          </a:p>
          <a:p>
            <a:r>
              <a:rPr lang="en-US" sz="2600" dirty="0" smtClean="0"/>
              <a:t>Excessive pesticide use</a:t>
            </a:r>
          </a:p>
          <a:p>
            <a:pPr marL="114300" indent="0">
              <a:buNone/>
            </a:pPr>
            <a:r>
              <a:rPr lang="en-US" sz="2600" dirty="0" smtClean="0"/>
              <a:t>				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352800"/>
            <a:ext cx="383146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Tajikistan: Economics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665029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 below poverty line: 46.7%</a:t>
            </a:r>
          </a:p>
          <a:p>
            <a:endParaRPr lang="en-US" dirty="0"/>
          </a:p>
          <a:p>
            <a:r>
              <a:rPr lang="en-US" dirty="0" smtClean="0"/>
              <a:t>GDP: $7,263 billion</a:t>
            </a:r>
          </a:p>
          <a:p>
            <a:r>
              <a:rPr lang="en-US" dirty="0" smtClean="0"/>
              <a:t>GDP growth: 6.8%</a:t>
            </a:r>
          </a:p>
          <a:p>
            <a:r>
              <a:rPr lang="en-US" dirty="0" smtClean="0"/>
              <a:t>GDP per capita: $2,200</a:t>
            </a:r>
          </a:p>
          <a:p>
            <a:endParaRPr lang="en-US" dirty="0"/>
          </a:p>
          <a:p>
            <a:r>
              <a:rPr lang="en-US" dirty="0" smtClean="0"/>
              <a:t>GDP by sector			</a:t>
            </a:r>
          </a:p>
          <a:p>
            <a:pPr lvl="1"/>
            <a:r>
              <a:rPr lang="en-US" dirty="0" smtClean="0"/>
              <a:t>Agricultrure:19.3%</a:t>
            </a:r>
          </a:p>
          <a:p>
            <a:pPr lvl="1"/>
            <a:r>
              <a:rPr lang="en-US" dirty="0" smtClean="0"/>
              <a:t>Industry:20.1% </a:t>
            </a:r>
          </a:p>
          <a:p>
            <a:pPr lvl="1"/>
            <a:r>
              <a:rPr lang="en-US" dirty="0" smtClean="0"/>
              <a:t>Services: 60.5%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Over 1million of Tajiks work abroad and send money home</a:t>
            </a:r>
          </a:p>
          <a:p>
            <a:pPr lvl="1"/>
            <a:r>
              <a:rPr lang="en-US" dirty="0" smtClean="0"/>
              <a:t>73% of health expenditures come from private/individual sources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29" y="2286000"/>
            <a:ext cx="3733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Health Indicators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Fertility Rate: 2.85 children born/woman (2012)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Infant mortality Rate:  37.33deaths/1,000 live births (2012)</a:t>
            </a:r>
          </a:p>
          <a:p>
            <a:r>
              <a:rPr lang="en-US" dirty="0" smtClean="0"/>
              <a:t>Maternal Mortality Rate: 65 deaths/100,000 live births (2010)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Under 5 Mortality Rate: 67 deaths/1,000 live births (2005)</a:t>
            </a:r>
          </a:p>
          <a:p>
            <a:r>
              <a:rPr lang="en-US" dirty="0" smtClean="0"/>
              <a:t>Under 5 &amp; underweight: 14.9% (2007)</a:t>
            </a:r>
          </a:p>
        </p:txBody>
      </p:sp>
    </p:spTree>
    <p:extLst>
      <p:ext uri="{BB962C8B-B14F-4D97-AF65-F5344CB8AC3E}">
        <p14:creationId xmlns:p14="http://schemas.microsoft.com/office/powerpoint/2010/main" val="33187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Health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Health Expenditures: 5.3% of GDP (2009)</a:t>
            </a:r>
          </a:p>
          <a:p>
            <a:r>
              <a:rPr lang="en-US" dirty="0"/>
              <a:t>Physician density: 2.013 </a:t>
            </a:r>
            <a:r>
              <a:rPr lang="en-US" dirty="0" err="1" smtClean="0"/>
              <a:t>Dr.s</a:t>
            </a:r>
            <a:r>
              <a:rPr lang="en-US" dirty="0" smtClean="0"/>
              <a:t>/1,000 </a:t>
            </a:r>
            <a:r>
              <a:rPr lang="en-US" dirty="0"/>
              <a:t>population (2006)</a:t>
            </a:r>
          </a:p>
          <a:p>
            <a:endParaRPr lang="en-US" dirty="0"/>
          </a:p>
          <a:p>
            <a:r>
              <a:rPr lang="en-US" dirty="0"/>
              <a:t>School life expectancy (2008</a:t>
            </a:r>
            <a:r>
              <a:rPr lang="en-US" dirty="0" smtClean="0"/>
              <a:t>)  </a:t>
            </a:r>
            <a:endParaRPr lang="en-US" dirty="0"/>
          </a:p>
          <a:p>
            <a:r>
              <a:rPr lang="en-US" dirty="0"/>
              <a:t>Male: 12 years</a:t>
            </a:r>
          </a:p>
          <a:p>
            <a:r>
              <a:rPr lang="en-US" dirty="0"/>
              <a:t>Female </a:t>
            </a:r>
            <a:r>
              <a:rPr lang="en-US" dirty="0" smtClean="0"/>
              <a:t>10years</a:t>
            </a:r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352800"/>
            <a:ext cx="342950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207</TotalTime>
  <Words>406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   Tajikistan (Low Income) </vt:lpstr>
      <vt:lpstr>Tajikistan: basic facts </vt:lpstr>
      <vt:lpstr>Basic Facts &amp; Vital Statistics </vt:lpstr>
      <vt:lpstr>Tajikistan: Background Information</vt:lpstr>
      <vt:lpstr>The land  </vt:lpstr>
      <vt:lpstr>Environmental Health Hazards  </vt:lpstr>
      <vt:lpstr>Tajikistan: Economics </vt:lpstr>
      <vt:lpstr>Key Health Indicators </vt:lpstr>
      <vt:lpstr>Key Health Indicators</vt:lpstr>
      <vt:lpstr>Current Major Health Issues</vt:lpstr>
      <vt:lpstr>More Major Health Issues</vt:lpstr>
      <vt:lpstr>Burden of Disease DALYs-disability adjusted life years /1000 cap</vt:lpstr>
      <vt:lpstr>References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</dc:creator>
  <cp:lastModifiedBy>Ashley</cp:lastModifiedBy>
  <cp:revision>24</cp:revision>
  <cp:lastPrinted>2013-02-21T14:04:56Z</cp:lastPrinted>
  <dcterms:created xsi:type="dcterms:W3CDTF">2013-02-19T14:36:51Z</dcterms:created>
  <dcterms:modified xsi:type="dcterms:W3CDTF">2013-02-21T14:06:27Z</dcterms:modified>
</cp:coreProperties>
</file>