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3"/>
  </p:handoutMasterIdLst>
  <p:sldIdLst>
    <p:sldId id="256" r:id="rId2"/>
    <p:sldId id="257" r:id="rId3"/>
    <p:sldId id="273" r:id="rId4"/>
    <p:sldId id="276" r:id="rId5"/>
    <p:sldId id="272" r:id="rId6"/>
    <p:sldId id="271" r:id="rId7"/>
    <p:sldId id="270" r:id="rId8"/>
    <p:sldId id="274" r:id="rId9"/>
    <p:sldId id="275" r:id="rId10"/>
    <p:sldId id="258" r:id="rId11"/>
    <p:sldId id="259" r:id="rId12"/>
    <p:sldId id="267" r:id="rId13"/>
    <p:sldId id="260" r:id="rId14"/>
    <p:sldId id="269" r:id="rId15"/>
    <p:sldId id="268" r:id="rId16"/>
    <p:sldId id="261" r:id="rId17"/>
    <p:sldId id="262" r:id="rId18"/>
    <p:sldId id="263" r:id="rId19"/>
    <p:sldId id="277" r:id="rId20"/>
    <p:sldId id="266" r:id="rId21"/>
    <p:sldId id="265" r:id="rId22"/>
  </p:sldIdLst>
  <p:sldSz cx="9144000" cy="6858000" type="screen4x3"/>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643"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512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51247"/>
          </a:xfrm>
          <a:prstGeom prst="rect">
            <a:avLst/>
          </a:prstGeom>
        </p:spPr>
        <p:txBody>
          <a:bodyPr vert="horz" lIns="91440" tIns="45720" rIns="91440" bIns="45720" rtlCol="0"/>
          <a:lstStyle>
            <a:lvl1pPr algn="r">
              <a:defRPr sz="1200"/>
            </a:lvl1pPr>
          </a:lstStyle>
          <a:p>
            <a:fld id="{EF8EC9F5-D6FD-4AE5-86FE-EF9D34488FCA}" type="datetimeFigureOut">
              <a:rPr lang="en-US" smtClean="0"/>
              <a:t>10/16/2012</a:t>
            </a:fld>
            <a:endParaRPr lang="en-US"/>
          </a:p>
        </p:txBody>
      </p:sp>
      <p:sp>
        <p:nvSpPr>
          <p:cNvPr id="4" name="Footer Placeholder 3"/>
          <p:cNvSpPr>
            <a:spLocks noGrp="1"/>
          </p:cNvSpPr>
          <p:nvPr>
            <p:ph type="ftr" sz="quarter" idx="2"/>
          </p:nvPr>
        </p:nvSpPr>
        <p:spPr>
          <a:xfrm>
            <a:off x="0" y="8572125"/>
            <a:ext cx="3070860" cy="4512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572125"/>
            <a:ext cx="3070860" cy="451247"/>
          </a:xfrm>
          <a:prstGeom prst="rect">
            <a:avLst/>
          </a:prstGeom>
        </p:spPr>
        <p:txBody>
          <a:bodyPr vert="horz" lIns="91440" tIns="45720" rIns="91440" bIns="45720" rtlCol="0" anchor="b"/>
          <a:lstStyle>
            <a:lvl1pPr algn="r">
              <a:defRPr sz="1200"/>
            </a:lvl1pPr>
          </a:lstStyle>
          <a:p>
            <a:fld id="{77AE78EE-BCC6-4CDE-86E7-427C1943D9D9}" type="slidenum">
              <a:rPr lang="en-US" smtClean="0"/>
              <a:t>‹#›</a:t>
            </a:fld>
            <a:endParaRPr lang="en-US"/>
          </a:p>
        </p:txBody>
      </p:sp>
    </p:spTree>
    <p:extLst>
      <p:ext uri="{BB962C8B-B14F-4D97-AF65-F5344CB8AC3E}">
        <p14:creationId xmlns:p14="http://schemas.microsoft.com/office/powerpoint/2010/main" val="40857142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10/16/2012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10/16/2012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10/16/2012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10/16/2012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10/16/2012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COPD</a:t>
            </a:r>
            <a:endParaRPr lang="en-US" dirty="0"/>
          </a:p>
        </p:txBody>
      </p:sp>
      <p:sp>
        <p:nvSpPr>
          <p:cNvPr id="3" name="Subtitle 2"/>
          <p:cNvSpPr>
            <a:spLocks noGrp="1"/>
          </p:cNvSpPr>
          <p:nvPr>
            <p:ph type="subTitle" idx="1"/>
          </p:nvPr>
        </p:nvSpPr>
        <p:spPr/>
        <p:txBody>
          <a:bodyPr>
            <a:normAutofit lnSpcReduction="10000"/>
          </a:bodyPr>
          <a:lstStyle/>
          <a:p>
            <a:r>
              <a:rPr lang="en-US" dirty="0" smtClean="0"/>
              <a:t>Chronic Obstructive Pulmonary </a:t>
            </a:r>
            <a:r>
              <a:rPr lang="en-US" dirty="0" smtClean="0"/>
              <a:t>Disease</a:t>
            </a:r>
          </a:p>
          <a:p>
            <a:endParaRPr lang="en-US" sz="1400" dirty="0" smtClean="0"/>
          </a:p>
          <a:p>
            <a:r>
              <a:rPr lang="en-US" sz="1400" dirty="0" smtClean="0"/>
              <a:t>Ashley Baugh- Epi455(Fall 2012)</a:t>
            </a:r>
            <a:endParaRPr lang="en-US" sz="14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a:t>
            </a:fld>
            <a:endParaRPr lang="en-US"/>
          </a:p>
        </p:txBody>
      </p:sp>
    </p:spTree>
    <p:extLst>
      <p:ext uri="{BB962C8B-B14F-4D97-AF65-F5344CB8AC3E}">
        <p14:creationId xmlns:p14="http://schemas.microsoft.com/office/powerpoint/2010/main" val="2086986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6781800" cy="1600200"/>
          </a:xfrm>
        </p:spPr>
        <p:txBody>
          <a:bodyPr>
            <a:normAutofit fontScale="90000"/>
          </a:bodyPr>
          <a:lstStyle/>
          <a:p>
            <a:r>
              <a:rPr lang="en-US" dirty="0" smtClean="0"/>
              <a:t/>
            </a:r>
            <a:br>
              <a:rPr lang="en-US" dirty="0" smtClean="0"/>
            </a:br>
            <a:r>
              <a:rPr lang="en-US" dirty="0"/>
              <a:t/>
            </a:r>
            <a:br>
              <a:rPr lang="en-US" dirty="0"/>
            </a:br>
            <a:r>
              <a:rPr lang="en-US" dirty="0" smtClean="0"/>
              <a:t>Statistics/Data</a:t>
            </a:r>
            <a:r>
              <a:rPr lang="en-US" dirty="0" smtClean="0"/>
              <a:t/>
            </a:r>
            <a:br>
              <a:rPr lang="en-US" dirty="0" smtClean="0"/>
            </a:br>
            <a:endParaRPr lang="en-US" dirty="0"/>
          </a:p>
        </p:txBody>
      </p:sp>
      <p:sp>
        <p:nvSpPr>
          <p:cNvPr id="3" name="Content Placeholder 2"/>
          <p:cNvSpPr>
            <a:spLocks noGrp="1"/>
          </p:cNvSpPr>
          <p:nvPr>
            <p:ph idx="1"/>
          </p:nvPr>
        </p:nvSpPr>
        <p:spPr>
          <a:xfrm>
            <a:off x="685800" y="762000"/>
            <a:ext cx="7703344" cy="4724400"/>
          </a:xfrm>
        </p:spPr>
        <p:txBody>
          <a:bodyPr>
            <a:normAutofit fontScale="92500" lnSpcReduction="10000"/>
          </a:bodyPr>
          <a:lstStyle/>
          <a:p>
            <a:r>
              <a:rPr lang="en-US" dirty="0" smtClean="0">
                <a:effectLst>
                  <a:outerShdw blurRad="38100" dist="38100" dir="2700000" algn="tl">
                    <a:srgbClr val="000000">
                      <a:alpha val="43137"/>
                    </a:srgbClr>
                  </a:outerShdw>
                </a:effectLst>
              </a:rPr>
              <a:t>RISK FACTORS/EXPOSURES:</a:t>
            </a:r>
          </a:p>
          <a:p>
            <a:pPr lvl="1"/>
            <a:r>
              <a:rPr lang="en-US" dirty="0" smtClean="0">
                <a:effectLst>
                  <a:outerShdw blurRad="38100" dist="38100" dir="2700000" algn="tl">
                    <a:srgbClr val="000000">
                      <a:alpha val="43137"/>
                    </a:srgbClr>
                  </a:outerShdw>
                </a:effectLst>
              </a:rPr>
              <a:t>#1</a:t>
            </a:r>
            <a:r>
              <a:rPr lang="en-US" dirty="0" smtClean="0"/>
              <a:t>: Smoking tobacco (cigarettes, cigars, pipes, etc.. Especially </a:t>
            </a:r>
            <a:r>
              <a:rPr lang="en-US" b="1" dirty="0" smtClean="0"/>
              <a:t>when inhaled</a:t>
            </a:r>
            <a:r>
              <a:rPr lang="en-US" dirty="0" smtClean="0"/>
              <a:t>)</a:t>
            </a:r>
          </a:p>
          <a:p>
            <a:pPr lvl="1"/>
            <a:r>
              <a:rPr lang="en-US" dirty="0" smtClean="0"/>
              <a:t>Second hand smoke</a:t>
            </a:r>
          </a:p>
          <a:p>
            <a:pPr lvl="1"/>
            <a:r>
              <a:rPr lang="en-US" dirty="0" smtClean="0"/>
              <a:t>Air pollution/chemicals</a:t>
            </a:r>
          </a:p>
          <a:p>
            <a:pPr lvl="1"/>
            <a:r>
              <a:rPr lang="en-US" dirty="0" smtClean="0"/>
              <a:t>Workplace and environmental dust</a:t>
            </a:r>
          </a:p>
          <a:p>
            <a:pPr lvl="1"/>
            <a:r>
              <a:rPr lang="en-US" dirty="0" smtClean="0"/>
              <a:t>Can develop from asthma (not as common)</a:t>
            </a:r>
          </a:p>
          <a:p>
            <a:pPr lvl="1"/>
            <a:r>
              <a:rPr lang="en-US" dirty="0" smtClean="0"/>
              <a:t>Family history of smokers</a:t>
            </a:r>
          </a:p>
          <a:p>
            <a:pPr lvl="1"/>
            <a:r>
              <a:rPr lang="en-US" dirty="0" smtClean="0"/>
              <a:t>Genetic condition: AAT deficiency</a:t>
            </a:r>
          </a:p>
          <a:p>
            <a:pPr lvl="1"/>
            <a:r>
              <a:rPr lang="en-US" dirty="0" smtClean="0"/>
              <a:t>History of lung/respiratory infections</a:t>
            </a:r>
            <a:endParaRPr lang="en-US" dirty="0"/>
          </a:p>
          <a:p>
            <a:pPr lvl="1"/>
            <a:r>
              <a:rPr lang="en-US" dirty="0" smtClean="0"/>
              <a:t>Most commonly diagnosed in longtime smokers over 40 years </a:t>
            </a:r>
            <a:r>
              <a:rPr lang="en-US" dirty="0" smtClean="0"/>
              <a:t>old</a:t>
            </a:r>
          </a:p>
          <a:p>
            <a:pPr marL="320040" lvl="1" indent="0">
              <a:buNone/>
            </a:pPr>
            <a:endParaRPr lang="en-US" dirty="0" smtClean="0"/>
          </a:p>
          <a:p>
            <a:pPr marL="320040" lvl="1" indent="0">
              <a:buNone/>
            </a:pPr>
            <a:r>
              <a:rPr lang="en-US" dirty="0" smtClean="0"/>
              <a:t>**With </a:t>
            </a:r>
            <a:r>
              <a:rPr lang="en-US" dirty="0"/>
              <a:t>the exception of genetic predisposition, COPD cannot be passed from person to person</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295400"/>
            <a:ext cx="2338864" cy="2133600"/>
          </a:xfrm>
          <a:prstGeom prst="rect">
            <a:avLst/>
          </a:prstGeom>
        </p:spPr>
      </p:pic>
    </p:spTree>
    <p:extLst>
      <p:ext uri="{BB962C8B-B14F-4D97-AF65-F5344CB8AC3E}">
        <p14:creationId xmlns:p14="http://schemas.microsoft.com/office/powerpoint/2010/main" val="141904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Incidence/Prevalence</a:t>
            </a:r>
            <a:endParaRPr lang="en-US" dirty="0"/>
          </a:p>
        </p:txBody>
      </p:sp>
      <p:sp>
        <p:nvSpPr>
          <p:cNvPr id="3" name="Content Placeholder 2"/>
          <p:cNvSpPr>
            <a:spLocks noGrp="1"/>
          </p:cNvSpPr>
          <p:nvPr>
            <p:ph idx="1"/>
          </p:nvPr>
        </p:nvSpPr>
        <p:spPr>
          <a:xfrm>
            <a:off x="762000" y="228600"/>
            <a:ext cx="7543800" cy="4876800"/>
          </a:xfrm>
        </p:spPr>
        <p:txBody>
          <a:bodyPr>
            <a:normAutofit fontScale="62500" lnSpcReduction="20000"/>
          </a:bodyPr>
          <a:lstStyle/>
          <a:p>
            <a:pPr marL="0" indent="0">
              <a:buNone/>
            </a:pPr>
            <a:r>
              <a:rPr lang="en-US" b="1" dirty="0" smtClean="0">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lvl="1"/>
            <a:endParaRPr lang="en-US" sz="3200" b="1" dirty="0" smtClean="0">
              <a:effectLst>
                <a:outerShdw blurRad="38100" dist="38100" dir="2700000" algn="tl">
                  <a:srgbClr val="000000">
                    <a:alpha val="43137"/>
                  </a:srgbClr>
                </a:outerShdw>
              </a:effectLst>
            </a:endParaRPr>
          </a:p>
          <a:p>
            <a:pPr lvl="1"/>
            <a:r>
              <a:rPr lang="en-US" sz="3200" b="1" dirty="0" smtClean="0"/>
              <a:t>Currently </a:t>
            </a:r>
            <a:r>
              <a:rPr lang="en-US" sz="3200" b="1" dirty="0" smtClean="0"/>
              <a:t>65 million in world have moderate to severe </a:t>
            </a:r>
            <a:r>
              <a:rPr lang="en-US" sz="3200" b="1" dirty="0" smtClean="0"/>
              <a:t>COPD</a:t>
            </a:r>
          </a:p>
          <a:p>
            <a:pPr marL="320040" lvl="1" indent="0">
              <a:buNone/>
            </a:pPr>
            <a:r>
              <a:rPr lang="en-US" sz="3200" b="1" dirty="0" smtClean="0"/>
              <a:t>	</a:t>
            </a:r>
          </a:p>
          <a:p>
            <a:pPr lvl="1"/>
            <a:r>
              <a:rPr lang="en-US" sz="3200" b="1" dirty="0" smtClean="0"/>
              <a:t>COPD currently affects 13million American </a:t>
            </a:r>
            <a:r>
              <a:rPr lang="en-US" sz="3200" b="1" dirty="0" smtClean="0"/>
              <a:t>Adults</a:t>
            </a:r>
          </a:p>
          <a:p>
            <a:pPr marL="320040" lvl="1" indent="0">
              <a:buNone/>
            </a:pPr>
            <a:endParaRPr lang="en-US" sz="3200" b="1" dirty="0" smtClean="0"/>
          </a:p>
          <a:p>
            <a:pPr lvl="1"/>
            <a:r>
              <a:rPr lang="en-US" sz="3200" b="1" dirty="0"/>
              <a:t>An additional 12 million </a:t>
            </a:r>
            <a:r>
              <a:rPr lang="en-US" sz="3200" b="1" dirty="0" smtClean="0"/>
              <a:t>are likely </a:t>
            </a:r>
            <a:r>
              <a:rPr lang="en-US" sz="3200" b="1" dirty="0"/>
              <a:t>have COPD and don't even know </a:t>
            </a:r>
            <a:r>
              <a:rPr lang="en-US" sz="3200" b="1" dirty="0" smtClean="0"/>
              <a:t>it (highly under diagnosed</a:t>
            </a:r>
            <a:r>
              <a:rPr lang="en-US" sz="3200" b="1" dirty="0" smtClean="0"/>
              <a:t>)</a:t>
            </a:r>
          </a:p>
          <a:p>
            <a:pPr marL="320040" lvl="1" indent="0">
              <a:buNone/>
            </a:pPr>
            <a:endParaRPr lang="en-US" sz="3200" b="1" dirty="0" smtClean="0"/>
          </a:p>
          <a:p>
            <a:pPr lvl="1"/>
            <a:r>
              <a:rPr lang="en-US" sz="3200" b="1" dirty="0" smtClean="0"/>
              <a:t>Healthcare costs are about $6,000 annually per COPD </a:t>
            </a:r>
            <a:r>
              <a:rPr lang="en-US" sz="3200" b="1" dirty="0" smtClean="0"/>
              <a:t>patient</a:t>
            </a:r>
          </a:p>
          <a:p>
            <a:pPr lvl="1"/>
            <a:endParaRPr lang="en-US" sz="3200" b="1" dirty="0"/>
          </a:p>
          <a:p>
            <a:pPr lvl="1"/>
            <a:r>
              <a:rPr lang="en-US" sz="3200" b="1" dirty="0" smtClean="0"/>
              <a:t>Global prevalence is between 4-10%.</a:t>
            </a:r>
          </a:p>
          <a:p>
            <a:pPr marL="320040" lvl="1" indent="0">
              <a:buNone/>
            </a:pPr>
            <a:endParaRPr lang="en-US" sz="3200" b="1" dirty="0" smtClean="0"/>
          </a:p>
          <a:p>
            <a:pPr lvl="1"/>
            <a:r>
              <a:rPr lang="en-US" sz="3200" b="1" dirty="0" smtClean="0"/>
              <a:t>Estimated to be 3</a:t>
            </a:r>
            <a:r>
              <a:rPr lang="en-US" sz="3200" b="1" baseline="30000" dirty="0" smtClean="0"/>
              <a:t>rd</a:t>
            </a:r>
            <a:r>
              <a:rPr lang="en-US" sz="3200" b="1" dirty="0" smtClean="0"/>
              <a:t> leading cause of death worldwide by 2030</a:t>
            </a:r>
          </a:p>
          <a:p>
            <a:pPr marL="0" indent="0">
              <a:buNone/>
            </a:pP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FEBEB0A-9E3D-4B14-9782-E2AE3DA60D96}" type="slidenum">
              <a:rPr lang="en-US" smtClean="0"/>
              <a:pPr/>
              <a:t>11</a:t>
            </a:fld>
            <a:endParaRPr lang="en-US"/>
          </a:p>
        </p:txBody>
      </p:sp>
    </p:spTree>
    <p:extLst>
      <p:ext uri="{BB962C8B-B14F-4D97-AF65-F5344CB8AC3E}">
        <p14:creationId xmlns:p14="http://schemas.microsoft.com/office/powerpoint/2010/main" val="1168517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Rates in US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12</a:t>
            </a:fld>
            <a:endParaRPr lang="en-US"/>
          </a:p>
        </p:txBody>
      </p:sp>
      <p:sp>
        <p:nvSpPr>
          <p:cNvPr id="3" name="Content Placeholder 2"/>
          <p:cNvSpPr>
            <a:spLocks noGrp="1"/>
          </p:cNvSpPr>
          <p:nvPr>
            <p:ph idx="1"/>
          </p:nvPr>
        </p:nvSpPr>
        <p:spPr>
          <a:xfrm>
            <a:off x="1752600" y="1676400"/>
            <a:ext cx="76200" cy="228600"/>
          </a:xfrm>
        </p:spPr>
        <p:txBody>
          <a:bodyPr>
            <a:normAutofit fontScale="47500" lnSpcReduction="20000"/>
          </a:bodyPr>
          <a:lstStyle/>
          <a:p>
            <a:pPr marL="0" indent="0">
              <a:buNone/>
            </a:pP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61725"/>
            <a:ext cx="7086600" cy="488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627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Morbidity/Mortality</a:t>
            </a:r>
            <a:endParaRPr lang="en-US" dirty="0"/>
          </a:p>
        </p:txBody>
      </p:sp>
      <p:sp>
        <p:nvSpPr>
          <p:cNvPr id="3" name="Content Placeholder 2"/>
          <p:cNvSpPr>
            <a:spLocks noGrp="1"/>
          </p:cNvSpPr>
          <p:nvPr>
            <p:ph idx="1"/>
          </p:nvPr>
        </p:nvSpPr>
        <p:spPr>
          <a:xfrm>
            <a:off x="762000" y="838200"/>
            <a:ext cx="7696200" cy="4343400"/>
          </a:xfrm>
        </p:spPr>
        <p:txBody>
          <a:bodyPr>
            <a:normAutofit fontScale="85000" lnSpcReduction="20000"/>
          </a:bodyPr>
          <a:lstStyle/>
          <a:p>
            <a:r>
              <a:rPr lang="en-US" sz="2600" b="1" dirty="0"/>
              <a:t>Did You Know</a:t>
            </a:r>
            <a:r>
              <a:rPr lang="en-US" sz="2600" b="1" dirty="0" smtClean="0"/>
              <a:t>?</a:t>
            </a:r>
            <a:endParaRPr lang="en-US" sz="2600" b="1" dirty="0"/>
          </a:p>
          <a:p>
            <a:r>
              <a:rPr lang="en-US" sz="2600" dirty="0"/>
              <a:t>COPD is the 3rd </a:t>
            </a:r>
            <a:r>
              <a:rPr lang="en-US" sz="2600" dirty="0" smtClean="0"/>
              <a:t>cause </a:t>
            </a:r>
            <a:r>
              <a:rPr lang="en-US" sz="2600" dirty="0"/>
              <a:t>of death in the United States and causes serious, long-term disability</a:t>
            </a:r>
          </a:p>
          <a:p>
            <a:r>
              <a:rPr lang="en-US" sz="2600" dirty="0"/>
              <a:t>COPD kills more than 120,000 Americans each year. That's one death every 4 </a:t>
            </a:r>
            <a:r>
              <a:rPr lang="en-US" sz="2600" dirty="0" smtClean="0"/>
              <a:t>minutes</a:t>
            </a:r>
          </a:p>
          <a:p>
            <a:r>
              <a:rPr lang="en-US" sz="2600" dirty="0" smtClean="0"/>
              <a:t>Smoking is estimated to be responsible for about 75% of COPD related </a:t>
            </a:r>
            <a:r>
              <a:rPr lang="en-US" sz="2600" dirty="0" smtClean="0"/>
              <a:t>deaths</a:t>
            </a:r>
          </a:p>
          <a:p>
            <a:r>
              <a:rPr lang="en-US" sz="2600" dirty="0" smtClean="0"/>
              <a:t>90% of COPD deaths occur in low/middle income countries, while most of the recorded research is done in/on high income countries</a:t>
            </a:r>
          </a:p>
          <a:p>
            <a:pPr marL="320040" lvl="1" indent="0">
              <a:buNone/>
            </a:pPr>
            <a:r>
              <a:rPr lang="en-US" dirty="0" smtClean="0"/>
              <a:t>	</a:t>
            </a:r>
            <a:r>
              <a:rPr lang="en-US" sz="2500" dirty="0" smtClean="0"/>
              <a:t>**Due to:</a:t>
            </a:r>
          </a:p>
          <a:p>
            <a:pPr marL="320040" lvl="1" indent="0">
              <a:buNone/>
            </a:pPr>
            <a:r>
              <a:rPr lang="en-US" sz="2500" dirty="0" smtClean="0"/>
              <a:t>		</a:t>
            </a:r>
            <a:r>
              <a:rPr lang="en-US" dirty="0" smtClean="0"/>
              <a:t>*poor air quality</a:t>
            </a:r>
          </a:p>
          <a:p>
            <a:pPr marL="320040" lvl="1" indent="0">
              <a:buNone/>
            </a:pPr>
            <a:r>
              <a:rPr lang="en-US" dirty="0" smtClean="0"/>
              <a:t>		*less education/knowledge of the dangers of tobacco use</a:t>
            </a:r>
          </a:p>
          <a:p>
            <a:pPr marL="320040" lvl="1" indent="0">
              <a:buNone/>
            </a:pPr>
            <a:r>
              <a:rPr lang="en-US" dirty="0" smtClean="0"/>
              <a:t>		*less access to treatment</a:t>
            </a:r>
          </a:p>
          <a:p>
            <a:pPr marL="320040" lvl="1"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13</a:t>
            </a:fld>
            <a:endParaRPr lang="en-US"/>
          </a:p>
        </p:txBody>
      </p:sp>
    </p:spTree>
    <p:extLst>
      <p:ext uri="{BB962C8B-B14F-4D97-AF65-F5344CB8AC3E}">
        <p14:creationId xmlns:p14="http://schemas.microsoft.com/office/powerpoint/2010/main" val="2579237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COPD Death Rates-U.S </a:t>
            </a:r>
            <a:br>
              <a:rPr lang="en-US" dirty="0" smtClean="0"/>
            </a:br>
            <a:r>
              <a:rPr lang="en-US" sz="3300" dirty="0" smtClean="0"/>
              <a:t>(age Standardized)</a:t>
            </a:r>
            <a:endParaRPr lang="en-US" sz="3300" dirty="0"/>
          </a:p>
        </p:txBody>
      </p:sp>
      <p:sp>
        <p:nvSpPr>
          <p:cNvPr id="3" name="Content Placeholder 2"/>
          <p:cNvSpPr>
            <a:spLocks noGrp="1"/>
          </p:cNvSpPr>
          <p:nvPr>
            <p:ph idx="1"/>
          </p:nvPr>
        </p:nvSpPr>
        <p:spPr>
          <a:xfrm>
            <a:off x="1981200" y="1981200"/>
            <a:ext cx="2514600" cy="1600200"/>
          </a:xfrm>
        </p:spPr>
        <p:txBody>
          <a:bodyPr/>
          <a:lstStyle/>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7200"/>
            <a:ext cx="6629400" cy="421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204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Mortality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457200"/>
            <a:ext cx="6553200" cy="4896069"/>
          </a:xfrm>
        </p:spPr>
      </p:pic>
      <p:sp>
        <p:nvSpPr>
          <p:cNvPr id="4" name="Slide Number Placeholder 3"/>
          <p:cNvSpPr>
            <a:spLocks noGrp="1"/>
          </p:cNvSpPr>
          <p:nvPr>
            <p:ph type="sldNum" sz="quarter" idx="12"/>
          </p:nvPr>
        </p:nvSpPr>
        <p:spPr/>
        <p:txBody>
          <a:bodyPr/>
          <a:lstStyle/>
          <a:p>
            <a:fld id="{BFEBEB0A-9E3D-4B14-9782-E2AE3DA60D96}" type="slidenum">
              <a:rPr lang="en-US" smtClean="0"/>
              <a:pPr/>
              <a:t>15</a:t>
            </a:fld>
            <a:endParaRPr lang="en-US"/>
          </a:p>
        </p:txBody>
      </p:sp>
    </p:spTree>
    <p:extLst>
      <p:ext uri="{BB962C8B-B14F-4D97-AF65-F5344CB8AC3E}">
        <p14:creationId xmlns:p14="http://schemas.microsoft.com/office/powerpoint/2010/main" val="1201745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COPD in non-smokers</a:t>
            </a:r>
            <a:endParaRPr lang="en-US" dirty="0"/>
          </a:p>
        </p:txBody>
      </p:sp>
      <p:sp>
        <p:nvSpPr>
          <p:cNvPr id="3" name="Content Placeholder 2"/>
          <p:cNvSpPr>
            <a:spLocks noGrp="1"/>
          </p:cNvSpPr>
          <p:nvPr>
            <p:ph idx="1"/>
          </p:nvPr>
        </p:nvSpPr>
        <p:spPr>
          <a:xfrm>
            <a:off x="762000" y="685800"/>
            <a:ext cx="7543800" cy="4648200"/>
          </a:xfrm>
        </p:spPr>
        <p:txBody>
          <a:bodyPr>
            <a:normAutofit fontScale="92500" lnSpcReduction="20000"/>
          </a:bodyPr>
          <a:lstStyle/>
          <a:p>
            <a:r>
              <a:rPr lang="en-US" dirty="0" smtClean="0"/>
              <a:t>COPD is most commonly caused by smoke/ prolonged smoked tobacco use, however, there are many cases of non-smoker COPD.</a:t>
            </a:r>
          </a:p>
          <a:p>
            <a:r>
              <a:rPr lang="en-US" dirty="0" smtClean="0"/>
              <a:t>A study showed that if they had limited their COPD research only to non-smokers, their diagnosis rate from the 1960 participants would have been reduced by 26%.</a:t>
            </a:r>
          </a:p>
          <a:p>
            <a:pPr marL="0" indent="0">
              <a:buNone/>
            </a:pPr>
            <a:r>
              <a:rPr lang="en-US" dirty="0" smtClean="0"/>
              <a:t>*A COMMON MISTAKE AND HUGE UNDERDIAGNOSIS</a:t>
            </a:r>
          </a:p>
          <a:p>
            <a:endParaRPr lang="en-US" dirty="0" smtClean="0"/>
          </a:p>
          <a:p>
            <a:r>
              <a:rPr lang="en-US" dirty="0" smtClean="0"/>
              <a:t>Two most common non-smoker causes:</a:t>
            </a:r>
          </a:p>
          <a:p>
            <a:pPr lvl="2"/>
            <a:r>
              <a:rPr lang="en-US" sz="2100" dirty="0" smtClean="0"/>
              <a:t>Occupational</a:t>
            </a:r>
          </a:p>
          <a:p>
            <a:pPr lvl="2"/>
            <a:r>
              <a:rPr lang="en-US" sz="2100" dirty="0" smtClean="0"/>
              <a:t>Genetic disorder- AAT (Alpha-1 antitrypsin) deficiency </a:t>
            </a:r>
          </a:p>
          <a:p>
            <a:pPr lvl="4"/>
            <a:r>
              <a:rPr lang="en-US" sz="2100" dirty="0" smtClean="0"/>
              <a:t>protein made in liver</a:t>
            </a:r>
          </a:p>
          <a:p>
            <a:pPr lvl="4"/>
            <a:r>
              <a:rPr lang="en-US" sz="2100" dirty="0" smtClean="0"/>
              <a:t>Lack of AAT in lungs can cause COPD </a:t>
            </a:r>
          </a:p>
          <a:p>
            <a:pPr lvl="4"/>
            <a:r>
              <a:rPr lang="en-US" sz="2100" dirty="0" smtClean="0"/>
              <a:t>Usually inherited</a:t>
            </a:r>
          </a:p>
        </p:txBody>
      </p:sp>
      <p:sp>
        <p:nvSpPr>
          <p:cNvPr id="4" name="Slide Number Placeholder 3"/>
          <p:cNvSpPr>
            <a:spLocks noGrp="1"/>
          </p:cNvSpPr>
          <p:nvPr>
            <p:ph type="sldNum" sz="quarter" idx="12"/>
          </p:nvPr>
        </p:nvSpPr>
        <p:spPr/>
        <p:txBody>
          <a:bodyPr/>
          <a:lstStyle/>
          <a:p>
            <a:fld id="{BFEBEB0A-9E3D-4B14-9782-E2AE3DA60D96}" type="slidenum">
              <a:rPr lang="en-US" smtClean="0"/>
              <a:pPr/>
              <a:t>16</a:t>
            </a:fld>
            <a:endParaRPr lang="en-US"/>
          </a:p>
        </p:txBody>
      </p:sp>
    </p:spTree>
    <p:extLst>
      <p:ext uri="{BB962C8B-B14F-4D97-AF65-F5344CB8AC3E}">
        <p14:creationId xmlns:p14="http://schemas.microsoft.com/office/powerpoint/2010/main" val="4037462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Prevention</a:t>
            </a:r>
            <a:endParaRPr lang="en-US" dirty="0"/>
          </a:p>
        </p:txBody>
      </p:sp>
      <p:sp>
        <p:nvSpPr>
          <p:cNvPr id="3" name="Content Placeholder 2"/>
          <p:cNvSpPr>
            <a:spLocks noGrp="1"/>
          </p:cNvSpPr>
          <p:nvPr>
            <p:ph idx="1"/>
          </p:nvPr>
        </p:nvSpPr>
        <p:spPr>
          <a:xfrm>
            <a:off x="762000" y="152400"/>
            <a:ext cx="5105400" cy="5334000"/>
          </a:xfrm>
        </p:spPr>
        <p:txBody>
          <a:bodyPr>
            <a:normAutofit fontScale="92500" lnSpcReduction="20000"/>
          </a:bodyPr>
          <a:lstStyle/>
          <a:p>
            <a:pPr marL="0" indent="0">
              <a:buNone/>
            </a:pPr>
            <a:endParaRPr lang="en-US" dirty="0" smtClean="0"/>
          </a:p>
          <a:p>
            <a:r>
              <a:rPr lang="en-US" dirty="0" smtClean="0"/>
              <a:t>Smoking cessation-programs, counseling, tools/aids provided OTC, and/or by employer, or health care provider</a:t>
            </a:r>
          </a:p>
          <a:p>
            <a:r>
              <a:rPr lang="en-US" dirty="0" smtClean="0"/>
              <a:t>Reduce exposure to second hand smoke-choose non-smoking public venues, and do not allow others to smoke in your home</a:t>
            </a:r>
          </a:p>
          <a:p>
            <a:r>
              <a:rPr lang="en-US" dirty="0" smtClean="0"/>
              <a:t>Length of time smoking is worse than number of cigarettes smoked</a:t>
            </a:r>
          </a:p>
          <a:p>
            <a:r>
              <a:rPr lang="en-US" dirty="0" smtClean="0"/>
              <a:t>Reduce/control burden of inhaled occupational particles and gases- quality control, innovative technology, masks/ventilation </a:t>
            </a:r>
          </a:p>
          <a:p>
            <a:r>
              <a:rPr lang="en-US" dirty="0" smtClean="0"/>
              <a:t>If symptoms appear- seek medical attention immediately, especially</a:t>
            </a:r>
            <a:r>
              <a:rPr lang="en-US" dirty="0" smtClean="0"/>
              <a:t> non-smokers, may need genetic testing.</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838200"/>
            <a:ext cx="2971800" cy="4724400"/>
          </a:xfrm>
          <a:prstGeom prst="rect">
            <a:avLst/>
          </a:prstGeom>
        </p:spPr>
      </p:pic>
    </p:spTree>
    <p:extLst>
      <p:ext uri="{BB962C8B-B14F-4D97-AF65-F5344CB8AC3E}">
        <p14:creationId xmlns:p14="http://schemas.microsoft.com/office/powerpoint/2010/main" val="3475641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Treatment/Therapy</a:t>
            </a:r>
            <a:endParaRPr lang="en-US" dirty="0"/>
          </a:p>
        </p:txBody>
      </p:sp>
      <p:sp>
        <p:nvSpPr>
          <p:cNvPr id="3" name="Content Placeholder 2"/>
          <p:cNvSpPr>
            <a:spLocks noGrp="1"/>
          </p:cNvSpPr>
          <p:nvPr>
            <p:ph idx="1"/>
          </p:nvPr>
        </p:nvSpPr>
        <p:spPr>
          <a:xfrm>
            <a:off x="762000" y="457200"/>
            <a:ext cx="7543800" cy="4800600"/>
          </a:xfrm>
        </p:spPr>
        <p:txBody>
          <a:bodyPr>
            <a:normAutofit fontScale="77500" lnSpcReduction="20000"/>
          </a:bodyPr>
          <a:lstStyle/>
          <a:p>
            <a:pPr marL="0" indent="0">
              <a:buNone/>
            </a:pPr>
            <a:r>
              <a:rPr lang="en-US" sz="2600" dirty="0" smtClean="0"/>
              <a:t>*No known cure</a:t>
            </a:r>
          </a:p>
          <a:p>
            <a:pPr marL="0" indent="0">
              <a:buNone/>
            </a:pPr>
            <a:r>
              <a:rPr lang="en-US" sz="2600" dirty="0" smtClean="0"/>
              <a:t>*Cannot be reversed				</a:t>
            </a:r>
          </a:p>
          <a:p>
            <a:pPr marL="457200" indent="-457200">
              <a:buFont typeface="+mj-lt"/>
              <a:buAutoNum type="arabicPeriod"/>
            </a:pPr>
            <a:endParaRPr lang="en-US" dirty="0" smtClean="0"/>
          </a:p>
          <a:p>
            <a:pPr marL="457200" indent="-457200">
              <a:buFont typeface="+mj-lt"/>
              <a:buAutoNum type="arabicPeriod"/>
            </a:pPr>
            <a:r>
              <a:rPr lang="en-US" sz="2900" dirty="0" smtClean="0"/>
              <a:t>**Quit smoking**</a:t>
            </a:r>
          </a:p>
          <a:p>
            <a:pPr marL="457200" indent="-457200">
              <a:buFont typeface="+mj-lt"/>
              <a:buAutoNum type="arabicPeriod"/>
            </a:pPr>
            <a:r>
              <a:rPr lang="en-US" sz="2900" dirty="0" smtClean="0"/>
              <a:t>Avoid second hand smoke </a:t>
            </a:r>
          </a:p>
          <a:p>
            <a:pPr marL="457200" indent="-457200">
              <a:buFont typeface="+mj-lt"/>
              <a:buAutoNum type="arabicPeriod"/>
            </a:pPr>
            <a:r>
              <a:rPr lang="en-US" sz="2900" dirty="0"/>
              <a:t>Inhalers-corticosteroids, </a:t>
            </a:r>
            <a:r>
              <a:rPr lang="en-US" sz="2900" dirty="0" smtClean="0"/>
              <a:t>bronchodilators</a:t>
            </a:r>
          </a:p>
          <a:p>
            <a:pPr marL="457200" indent="-457200">
              <a:buFont typeface="+mj-lt"/>
              <a:buAutoNum type="arabicPeriod"/>
            </a:pPr>
            <a:r>
              <a:rPr lang="en-US" sz="2900" dirty="0" smtClean="0"/>
              <a:t>Assess/monitor daily, regular visits to physician/specialist</a:t>
            </a:r>
          </a:p>
          <a:p>
            <a:pPr marL="457200" indent="-457200">
              <a:buFont typeface="+mj-lt"/>
              <a:buAutoNum type="arabicPeriod"/>
            </a:pPr>
            <a:r>
              <a:rPr lang="en-US" sz="2900" dirty="0" smtClean="0"/>
              <a:t>Cardiac Rehab</a:t>
            </a:r>
          </a:p>
          <a:p>
            <a:pPr marL="457200" indent="-457200">
              <a:buFont typeface="+mj-lt"/>
              <a:buAutoNum type="arabicPeriod"/>
            </a:pPr>
            <a:r>
              <a:rPr lang="en-US" sz="2900" dirty="0" smtClean="0"/>
              <a:t>Vaccinate early for flu/pneumonia</a:t>
            </a:r>
          </a:p>
          <a:p>
            <a:pPr marL="457200" indent="-457200">
              <a:buFont typeface="+mj-lt"/>
              <a:buAutoNum type="arabicPeriod"/>
            </a:pPr>
            <a:r>
              <a:rPr lang="en-US" sz="2900" dirty="0" smtClean="0"/>
              <a:t>Oxygen therapy</a:t>
            </a:r>
          </a:p>
          <a:p>
            <a:pPr marL="457200" indent="-457200">
              <a:buFont typeface="+mj-lt"/>
              <a:buAutoNum type="arabicPeriod"/>
            </a:pPr>
            <a:r>
              <a:rPr lang="en-US" sz="2900" dirty="0" smtClean="0"/>
              <a:t>Surgery:</a:t>
            </a:r>
          </a:p>
          <a:p>
            <a:pPr marL="834390" lvl="1" indent="-514350">
              <a:buFont typeface="+mj-lt"/>
              <a:buAutoNum type="romanUcPeriod"/>
            </a:pPr>
            <a:r>
              <a:rPr lang="en-US" sz="2900" dirty="0" smtClean="0"/>
              <a:t>   </a:t>
            </a:r>
            <a:r>
              <a:rPr lang="en-US" sz="2900" dirty="0" err="1" smtClean="0"/>
              <a:t>Bullectomy</a:t>
            </a:r>
            <a:r>
              <a:rPr lang="en-US" sz="2900" dirty="0" smtClean="0"/>
              <a:t>-removal of damaged air sacs</a:t>
            </a:r>
          </a:p>
          <a:p>
            <a:pPr marL="834390" lvl="1" indent="-514350">
              <a:buFont typeface="+mj-lt"/>
              <a:buAutoNum type="romanUcPeriod"/>
            </a:pPr>
            <a:r>
              <a:rPr lang="en-US" sz="2900" dirty="0" smtClean="0"/>
              <a:t>	 Lung volume reduction-removal of damaged lung tissue</a:t>
            </a:r>
          </a:p>
          <a:p>
            <a:pPr marL="834390" lvl="1" indent="-514350">
              <a:buFont typeface="+mj-lt"/>
              <a:buAutoNum type="romanUcPeriod"/>
            </a:pPr>
            <a:r>
              <a:rPr lang="en-US" sz="2900" dirty="0" smtClean="0"/>
              <a:t> </a:t>
            </a:r>
            <a:r>
              <a:rPr lang="en-US" sz="2900" dirty="0"/>
              <a:t>	</a:t>
            </a:r>
            <a:r>
              <a:rPr lang="en-US" sz="2900" dirty="0" smtClean="0"/>
              <a:t> Lung transplant</a:t>
            </a:r>
            <a:endParaRPr lang="en-US" sz="29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81000"/>
            <a:ext cx="2362200" cy="1828800"/>
          </a:xfrm>
          <a:prstGeom prst="rect">
            <a:avLst/>
          </a:prstGeom>
        </p:spPr>
      </p:pic>
    </p:spTree>
    <p:extLst>
      <p:ext uri="{BB962C8B-B14F-4D97-AF65-F5344CB8AC3E}">
        <p14:creationId xmlns:p14="http://schemas.microsoft.com/office/powerpoint/2010/main" val="1333844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Treatment?</a:t>
            </a:r>
            <a:endParaRPr lang="en-US" dirty="0"/>
          </a:p>
        </p:txBody>
      </p:sp>
      <p:sp>
        <p:nvSpPr>
          <p:cNvPr id="3" name="Content Placeholder 2"/>
          <p:cNvSpPr>
            <a:spLocks noGrp="1"/>
          </p:cNvSpPr>
          <p:nvPr>
            <p:ph idx="1"/>
          </p:nvPr>
        </p:nvSpPr>
        <p:spPr>
          <a:xfrm>
            <a:off x="762000" y="685800"/>
            <a:ext cx="7543800" cy="4495800"/>
          </a:xfrm>
        </p:spPr>
        <p:txBody>
          <a:bodyPr>
            <a:normAutofit fontScale="92500" lnSpcReduction="10000"/>
          </a:bodyPr>
          <a:lstStyle/>
          <a:p>
            <a:r>
              <a:rPr lang="en-US" i="1" dirty="0" smtClean="0">
                <a:effectLst>
                  <a:outerShdw blurRad="38100" dist="38100" dir="2700000" algn="tl">
                    <a:srgbClr val="000000">
                      <a:alpha val="43137"/>
                    </a:srgbClr>
                  </a:outerShdw>
                </a:effectLst>
              </a:rPr>
              <a:t>Effects of Omega-3 Polyunsaturated Fatty Acids (PUFAs) on Inflammatory Markers in COPD</a:t>
            </a:r>
            <a:endParaRPr lang="en-US" i="1" dirty="0">
              <a:effectLst>
                <a:outerShdw blurRad="38100" dist="38100" dir="2700000" algn="tl">
                  <a:srgbClr val="000000">
                    <a:alpha val="43137"/>
                  </a:srgbClr>
                </a:outerShdw>
              </a:effectLst>
            </a:endParaRPr>
          </a:p>
          <a:p>
            <a:pPr marL="0" indent="0">
              <a:buNone/>
            </a:pPr>
            <a:endParaRPr lang="en-US" i="1" dirty="0">
              <a:effectLst>
                <a:outerShdw blurRad="38100" dist="38100" dir="2700000" algn="tl">
                  <a:srgbClr val="000000">
                    <a:alpha val="43137"/>
                  </a:srgbClr>
                </a:outerShdw>
              </a:effectLst>
            </a:endParaRPr>
          </a:p>
          <a:p>
            <a:pPr lvl="1"/>
            <a:r>
              <a:rPr lang="en-US" dirty="0" smtClean="0"/>
              <a:t>64 patients with COPD</a:t>
            </a:r>
          </a:p>
          <a:p>
            <a:pPr lvl="1"/>
            <a:r>
              <a:rPr lang="en-US" dirty="0" smtClean="0"/>
              <a:t>2 different groups received 400 kcal/day of omega-3 supp.</a:t>
            </a:r>
          </a:p>
          <a:p>
            <a:pPr lvl="1"/>
            <a:r>
              <a:rPr lang="en-US" dirty="0" smtClean="0"/>
              <a:t>Group of rich supp. And group of non-rich</a:t>
            </a:r>
          </a:p>
          <a:p>
            <a:pPr lvl="1"/>
            <a:r>
              <a:rPr lang="en-US" dirty="0" smtClean="0"/>
              <a:t>RESULTS</a:t>
            </a:r>
          </a:p>
          <a:p>
            <a:pPr lvl="2"/>
            <a:r>
              <a:rPr lang="en-US" sz="2200" dirty="0" smtClean="0"/>
              <a:t>Cytokine levels changed</a:t>
            </a:r>
          </a:p>
          <a:p>
            <a:pPr lvl="2"/>
            <a:r>
              <a:rPr lang="en-US" sz="2200" dirty="0" smtClean="0"/>
              <a:t>Arterial oxygen when walking improved</a:t>
            </a:r>
          </a:p>
          <a:p>
            <a:pPr lvl="2"/>
            <a:r>
              <a:rPr lang="en-US" sz="2200" dirty="0" smtClean="0"/>
              <a:t>Mild side effects</a:t>
            </a:r>
          </a:p>
          <a:p>
            <a:pPr marL="640080" lvl="2" indent="0">
              <a:buNone/>
            </a:pPr>
            <a:endParaRPr lang="en-US" dirty="0" smtClean="0">
              <a:effectLst>
                <a:outerShdw blurRad="38100" dist="38100" dir="2700000" algn="tl">
                  <a:srgbClr val="000000">
                    <a:alpha val="43137"/>
                  </a:srgbClr>
                </a:outerShdw>
              </a:effectLst>
            </a:endParaRPr>
          </a:p>
          <a:p>
            <a:pPr marL="640080" lvl="2" indent="0">
              <a:buNone/>
            </a:pPr>
            <a:r>
              <a:rPr lang="en-US" sz="2200" dirty="0" smtClean="0"/>
              <a:t>**Was considered by the Doctors involved to be a safe and practical, natural method for treating COPD.</a:t>
            </a:r>
          </a:p>
        </p:txBody>
      </p:sp>
      <p:sp>
        <p:nvSpPr>
          <p:cNvPr id="4" name="Slide Number Placeholder 3"/>
          <p:cNvSpPr>
            <a:spLocks noGrp="1"/>
          </p:cNvSpPr>
          <p:nvPr>
            <p:ph type="sldNum" sz="quarter" idx="12"/>
          </p:nvPr>
        </p:nvSpPr>
        <p:spPr/>
        <p:txBody>
          <a:bodyPr/>
          <a:lstStyle/>
          <a:p>
            <a:fld id="{BFEBEB0A-9E3D-4B14-9782-E2AE3DA60D96}" type="slidenum">
              <a:rPr lang="en-US" smtClean="0"/>
              <a:pPr/>
              <a:t>19</a:t>
            </a:fld>
            <a:endParaRPr lang="en-US"/>
          </a:p>
        </p:txBody>
      </p:sp>
    </p:spTree>
    <p:extLst>
      <p:ext uri="{BB962C8B-B14F-4D97-AF65-F5344CB8AC3E}">
        <p14:creationId xmlns:p14="http://schemas.microsoft.com/office/powerpoint/2010/main" val="1068999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COPD?</a:t>
            </a:r>
            <a:endParaRPr lang="en-US" dirty="0"/>
          </a:p>
        </p:txBody>
      </p:sp>
      <p:sp>
        <p:nvSpPr>
          <p:cNvPr id="3" name="Content Placeholder 2"/>
          <p:cNvSpPr>
            <a:spLocks noGrp="1"/>
          </p:cNvSpPr>
          <p:nvPr>
            <p:ph idx="1"/>
          </p:nvPr>
        </p:nvSpPr>
        <p:spPr>
          <a:xfrm>
            <a:off x="762000" y="685800"/>
            <a:ext cx="7696200" cy="4495800"/>
          </a:xfrm>
        </p:spPr>
        <p:txBody>
          <a:bodyPr>
            <a:normAutofit/>
          </a:bodyPr>
          <a:lstStyle/>
          <a:p>
            <a:r>
              <a:rPr lang="en-US" dirty="0" smtClean="0"/>
              <a:t>Chronic Obstructive Pulmonary Disease is: </a:t>
            </a:r>
          </a:p>
          <a:p>
            <a:pPr lvl="1"/>
            <a:r>
              <a:rPr lang="en-US" dirty="0"/>
              <a:t>Chronic Obstructive Pulmonary Disease, or COPD, refers to a group of diseases that cause airflow blockage and breathing-related problems.</a:t>
            </a:r>
            <a:endParaRPr lang="en-US" dirty="0" smtClean="0"/>
          </a:p>
          <a:p>
            <a:pPr lvl="1"/>
            <a:r>
              <a:rPr lang="en-US" dirty="0" smtClean="0"/>
              <a:t>Umbrella term, includes</a:t>
            </a:r>
            <a:r>
              <a:rPr lang="en-US" dirty="0" smtClean="0"/>
              <a:t>: chronic </a:t>
            </a:r>
            <a:r>
              <a:rPr lang="en-US" dirty="0" smtClean="0"/>
              <a:t>bronchitis, emphysema, </a:t>
            </a:r>
            <a:r>
              <a:rPr lang="en-US" dirty="0" smtClean="0"/>
              <a:t>and/or at </a:t>
            </a:r>
            <a:r>
              <a:rPr lang="en-US" dirty="0" smtClean="0"/>
              <a:t>times asthma</a:t>
            </a:r>
          </a:p>
          <a:p>
            <a:pPr lvl="1"/>
            <a:r>
              <a:rPr lang="en-US" dirty="0" smtClean="0"/>
              <a:t>Progressive (gets worse over time)</a:t>
            </a:r>
          </a:p>
          <a:p>
            <a:pPr lvl="1"/>
            <a:r>
              <a:rPr lang="en-US" dirty="0" smtClean="0"/>
              <a:t>Cannot be passed from person to </a:t>
            </a:r>
          </a:p>
          <a:p>
            <a:pPr marL="640080" lvl="2" indent="0">
              <a:buNone/>
            </a:pPr>
            <a:r>
              <a:rPr lang="en-US" dirty="0" smtClean="0"/>
              <a:t>person</a:t>
            </a:r>
          </a:p>
          <a:p>
            <a:pPr lvl="1"/>
            <a:r>
              <a:rPr lang="en-US" dirty="0" smtClean="0"/>
              <a:t>Mild to severe (debilitating)     		        </a:t>
            </a:r>
          </a:p>
          <a:p>
            <a:pPr lvl="1"/>
            <a:r>
              <a:rPr lang="en-US" dirty="0" smtClean="0"/>
              <a:t>can be fatal</a:t>
            </a:r>
          </a:p>
          <a:p>
            <a:pPr lvl="1"/>
            <a:endParaRPr lang="en-US" dirty="0" smtClean="0"/>
          </a:p>
          <a:p>
            <a:pPr marL="320040" lvl="1" indent="0">
              <a:buNone/>
            </a:pP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120" y="2750820"/>
            <a:ext cx="3048000" cy="2964180"/>
          </a:xfrm>
          <a:prstGeom prst="rect">
            <a:avLst/>
          </a:prstGeom>
        </p:spPr>
      </p:pic>
    </p:spTree>
    <p:extLst>
      <p:ext uri="{BB962C8B-B14F-4D97-AF65-F5344CB8AC3E}">
        <p14:creationId xmlns:p14="http://schemas.microsoft.com/office/powerpoint/2010/main" val="80542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Health Prevention </a:t>
            </a:r>
            <a:r>
              <a:rPr lang="en-US" dirty="0" smtClean="0"/>
              <a:t>Program</a:t>
            </a:r>
            <a:endParaRPr lang="en-US" dirty="0"/>
          </a:p>
        </p:txBody>
      </p:sp>
      <p:sp>
        <p:nvSpPr>
          <p:cNvPr id="3" name="Content Placeholder 2"/>
          <p:cNvSpPr>
            <a:spLocks noGrp="1"/>
          </p:cNvSpPr>
          <p:nvPr>
            <p:ph idx="1"/>
          </p:nvPr>
        </p:nvSpPr>
        <p:spPr/>
        <p:txBody>
          <a:bodyPr>
            <a:normAutofit/>
          </a:bodyPr>
          <a:lstStyle/>
          <a:p>
            <a:pPr marL="0" indent="0">
              <a:buNone/>
            </a:pPr>
            <a:endParaRPr lang="en-US" sz="2000" dirty="0" smtClean="0"/>
          </a:p>
          <a:p>
            <a:r>
              <a:rPr lang="en-US" sz="2000" dirty="0" smtClean="0"/>
              <a:t>The </a:t>
            </a:r>
            <a:r>
              <a:rPr lang="en-US" sz="2000" dirty="0"/>
              <a:t>COPD Learn More Breathe Better® campaign has gone country! Country Conquers COPD™, a program of the National Heart, Lung, and Blood Institute, brings important information about COPD to those most at risk. COPD (chronic obstructive pulmonary disease), the 3rd leading cause of death in the United States, affects 1 in 5 adults over the age of 45. That means you or someone you know could have COPD and not even know it. Millions </a:t>
            </a:r>
            <a:r>
              <a:rPr lang="en-US" sz="2000" dirty="0" smtClean="0"/>
              <a:t>do</a:t>
            </a:r>
          </a:p>
          <a:p>
            <a:pPr marL="0" indent="0">
              <a:buNone/>
            </a:pPr>
            <a:endParaRPr lang="en-US" sz="2000" dirty="0" smtClean="0"/>
          </a:p>
          <a:p>
            <a:r>
              <a:rPr lang="en-US" sz="2000" dirty="0" smtClean="0"/>
              <a:t>Developed to raise awareness of COPD and encourage prevention and early detection for decreased incidence rates in the future.</a:t>
            </a:r>
            <a:endParaRPr lang="en-US" sz="20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20</a:t>
            </a:fld>
            <a:endParaRPr lang="en-US"/>
          </a:p>
        </p:txBody>
      </p:sp>
    </p:spTree>
    <p:extLst>
      <p:ext uri="{BB962C8B-B14F-4D97-AF65-F5344CB8AC3E}">
        <p14:creationId xmlns:p14="http://schemas.microsoft.com/office/powerpoint/2010/main" val="717507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62000" y="685800"/>
            <a:ext cx="7543800" cy="4724400"/>
          </a:xfrm>
        </p:spPr>
        <p:txBody>
          <a:bodyPr>
            <a:normAutofit fontScale="92500" lnSpcReduction="10000"/>
          </a:bodyPr>
          <a:lstStyle/>
          <a:p>
            <a:pPr marL="0" indent="0">
              <a:buNone/>
            </a:pPr>
            <a:endParaRPr lang="en-US" sz="1200" dirty="0" smtClean="0"/>
          </a:p>
          <a:p>
            <a:r>
              <a:rPr lang="en-US" sz="1200" dirty="0" err="1"/>
              <a:t>Anda</a:t>
            </a:r>
            <a:r>
              <a:rPr lang="en-US" sz="1200" dirty="0"/>
              <a:t> RF, Brown DW, </a:t>
            </a:r>
            <a:r>
              <a:rPr lang="en-US" sz="1200" dirty="0" err="1"/>
              <a:t>Dube</a:t>
            </a:r>
            <a:r>
              <a:rPr lang="en-US" sz="1200" dirty="0"/>
              <a:t> SR, </a:t>
            </a:r>
            <a:r>
              <a:rPr lang="en-US" sz="1200" dirty="0" err="1"/>
              <a:t>Bremner</a:t>
            </a:r>
            <a:r>
              <a:rPr lang="en-US" sz="1200" dirty="0"/>
              <a:t> JD, </a:t>
            </a:r>
            <a:r>
              <a:rPr lang="en-US" sz="1200" dirty="0" err="1"/>
              <a:t>Felitti</a:t>
            </a:r>
            <a:r>
              <a:rPr lang="en-US" sz="1200" dirty="0"/>
              <a:t> VJ, Giles WH.  Adverse childhood experiences and chronic obstructive </a:t>
            </a:r>
            <a:r>
              <a:rPr lang="en-US" sz="1200" dirty="0" smtClean="0"/>
              <a:t>pulmonary </a:t>
            </a:r>
            <a:r>
              <a:rPr lang="en-US" sz="1200" dirty="0"/>
              <a:t>disease in adults.  </a:t>
            </a:r>
            <a:r>
              <a:rPr lang="en-US" sz="1200" i="1" dirty="0"/>
              <a:t>Am J </a:t>
            </a:r>
            <a:r>
              <a:rPr lang="en-US" sz="1200" i="1" dirty="0" err="1"/>
              <a:t>Prev</a:t>
            </a:r>
            <a:r>
              <a:rPr lang="en-US" sz="1200" i="1" dirty="0"/>
              <a:t> Med </a:t>
            </a:r>
            <a:r>
              <a:rPr lang="en-US" sz="1200" dirty="0"/>
              <a:t>2008;34:396-403</a:t>
            </a:r>
            <a:r>
              <a:rPr lang="en-US" sz="1200" dirty="0" smtClean="0"/>
              <a:t>.</a:t>
            </a:r>
          </a:p>
          <a:p>
            <a:endParaRPr lang="en-US" sz="1200" dirty="0" smtClean="0"/>
          </a:p>
          <a:p>
            <a:r>
              <a:rPr lang="en-US" sz="1200" dirty="0" err="1"/>
              <a:t>Bišanović</a:t>
            </a:r>
            <a:r>
              <a:rPr lang="en-US" sz="1200" dirty="0"/>
              <a:t> S. The Length of Cigarette Smoking is the Principal Risk Factor for </a:t>
            </a:r>
            <a:r>
              <a:rPr lang="en-US" sz="1200" dirty="0" smtClean="0"/>
              <a:t>Developing </a:t>
            </a:r>
            <a:r>
              <a:rPr lang="en-US" sz="1200" dirty="0"/>
              <a:t>COPD</a:t>
            </a:r>
            <a:r>
              <a:rPr lang="en-US" sz="1200" i="1" dirty="0"/>
              <a:t>. International Journal of Collaborative Research on Internal Medicine &amp; Public </a:t>
            </a:r>
            <a:r>
              <a:rPr lang="en-US" sz="1200" i="1" dirty="0" smtClean="0"/>
              <a:t>Health</a:t>
            </a:r>
            <a:r>
              <a:rPr lang="en-US" sz="1200" dirty="0"/>
              <a:t>. 2012; 4(1):46-54</a:t>
            </a:r>
            <a:r>
              <a:rPr lang="en-US" sz="1200" dirty="0" smtClean="0"/>
              <a:t>.</a:t>
            </a:r>
          </a:p>
          <a:p>
            <a:endParaRPr lang="en-US" sz="1200" dirty="0"/>
          </a:p>
          <a:p>
            <a:r>
              <a:rPr lang="en-US" sz="1200" dirty="0" smtClean="0"/>
              <a:t>Centers </a:t>
            </a:r>
            <a:r>
              <a:rPr lang="en-US" sz="1200" dirty="0"/>
              <a:t>for Disease Control and Prevention.  Smoking-attributable mortality, years of potential life lost, </a:t>
            </a:r>
            <a:r>
              <a:rPr lang="en-US" sz="1200" dirty="0" smtClean="0"/>
              <a:t>and productivity </a:t>
            </a:r>
            <a:r>
              <a:rPr lang="en-US" sz="1200" dirty="0" smtClean="0"/>
              <a:t>losses—United </a:t>
            </a:r>
            <a:r>
              <a:rPr lang="en-US" sz="1200" dirty="0"/>
              <a:t>States, 2000-2004.  Morbidity and Mortality Weekly Report 2008;57(45):1226-1228</a:t>
            </a:r>
            <a:r>
              <a:rPr lang="en-US" sz="1200" dirty="0" smtClean="0"/>
              <a:t>.</a:t>
            </a:r>
          </a:p>
          <a:p>
            <a:endParaRPr lang="en-US" sz="1200" dirty="0" smtClean="0"/>
          </a:p>
          <a:p>
            <a:r>
              <a:rPr lang="en-US" sz="1200" dirty="0"/>
              <a:t>Centers for Disease Control and Prevention.  Deaths from chronic obstructive pulmonary disease—United States, 2000-2005.  </a:t>
            </a:r>
            <a:r>
              <a:rPr lang="en-US" sz="1200" dirty="0" smtClean="0"/>
              <a:t>Morbidity </a:t>
            </a:r>
            <a:r>
              <a:rPr lang="en-US" sz="1200" dirty="0"/>
              <a:t>and Mortality Weekly Report 2008;57(45):1229-1232</a:t>
            </a:r>
            <a:r>
              <a:rPr lang="en-US" sz="1200" dirty="0" smtClean="0"/>
              <a:t>.</a:t>
            </a:r>
          </a:p>
          <a:p>
            <a:endParaRPr lang="en-US" sz="1200" dirty="0"/>
          </a:p>
          <a:p>
            <a:r>
              <a:rPr lang="en-US" sz="1200" dirty="0" smtClean="0"/>
              <a:t>Friedlander A, MD.; </a:t>
            </a:r>
            <a:r>
              <a:rPr lang="en-US" sz="1200" dirty="0" err="1" smtClean="0"/>
              <a:t>Lundstromn</a:t>
            </a:r>
            <a:r>
              <a:rPr lang="en-US" sz="1200" dirty="0" smtClean="0"/>
              <a:t>, MA; Make, B, MD. </a:t>
            </a:r>
            <a:r>
              <a:rPr lang="en-US" sz="1200" dirty="0" smtClean="0"/>
              <a:t>Assessing The Effectiveness of “Making The Right Diagnosis: The Need for Spirometry”. </a:t>
            </a:r>
            <a:r>
              <a:rPr lang="en-US" sz="1200" i="1" dirty="0" smtClean="0"/>
              <a:t>Journal of Continuing Education in Health Professions</a:t>
            </a:r>
            <a:r>
              <a:rPr lang="en-US" sz="1200" dirty="0" smtClean="0"/>
              <a:t>, 2010. 30(1):72-73.</a:t>
            </a:r>
          </a:p>
          <a:p>
            <a:pPr marL="0" indent="0">
              <a:buNone/>
            </a:pPr>
            <a:endParaRPr lang="en-US" sz="1200" dirty="0" smtClean="0"/>
          </a:p>
          <a:p>
            <a:r>
              <a:rPr lang="en-US" sz="1200" dirty="0" smtClean="0"/>
              <a:t>George, D; </a:t>
            </a:r>
            <a:r>
              <a:rPr lang="en-US" sz="1200" dirty="0" err="1" smtClean="0"/>
              <a:t>Halbert</a:t>
            </a:r>
            <a:r>
              <a:rPr lang="en-US" sz="1200" dirty="0" smtClean="0"/>
              <a:t>, RJ; </a:t>
            </a:r>
            <a:r>
              <a:rPr lang="en-US" sz="1200" dirty="0" err="1" smtClean="0"/>
              <a:t>Igbal</a:t>
            </a:r>
            <a:r>
              <a:rPr lang="en-US" sz="1200" dirty="0" smtClean="0"/>
              <a:t>, A; </a:t>
            </a:r>
            <a:r>
              <a:rPr lang="en-US" sz="1200" dirty="0" err="1" smtClean="0"/>
              <a:t>Isonaka</a:t>
            </a:r>
            <a:r>
              <a:rPr lang="en-US" sz="1200" dirty="0" smtClean="0"/>
              <a:t>, S</a:t>
            </a:r>
            <a:r>
              <a:rPr lang="en-US" sz="1200" dirty="0" smtClean="0"/>
              <a:t>. </a:t>
            </a:r>
            <a:r>
              <a:rPr lang="en-US" sz="1200" dirty="0" smtClean="0"/>
              <a:t>“Interpreting COPD prevalence estimates: </a:t>
            </a:r>
            <a:r>
              <a:rPr lang="en-US" sz="1200" dirty="0" err="1" smtClean="0"/>
              <a:t>Whatis</a:t>
            </a:r>
            <a:r>
              <a:rPr lang="en-US" sz="1200" dirty="0" smtClean="0"/>
              <a:t> is the True Burden of Diagnosis?”. </a:t>
            </a:r>
            <a:r>
              <a:rPr lang="en-US" sz="1200" i="1" dirty="0" smtClean="0"/>
              <a:t>CHEST, 2</a:t>
            </a:r>
            <a:r>
              <a:rPr lang="en-US" sz="1200" dirty="0" smtClean="0"/>
              <a:t>003; 123(5) 1684-92.</a:t>
            </a:r>
          </a:p>
          <a:p>
            <a:endParaRPr lang="en-US" sz="1200" dirty="0"/>
          </a:p>
          <a:p>
            <a:r>
              <a:rPr lang="en-US" sz="1200" dirty="0"/>
              <a:t>Global surveillance, prevention and control of chronic respiratory diseases : a comprehensive approach / Jean </a:t>
            </a:r>
            <a:r>
              <a:rPr lang="en-US" sz="1200" dirty="0" err="1"/>
              <a:t>Bousquet</a:t>
            </a:r>
            <a:r>
              <a:rPr lang="en-US" sz="1200" dirty="0"/>
              <a:t> and </a:t>
            </a:r>
            <a:r>
              <a:rPr lang="en-US" sz="1200" dirty="0" smtClean="0"/>
              <a:t>Nikolai , </a:t>
            </a:r>
            <a:r>
              <a:rPr lang="en-US" sz="1200" dirty="0" err="1" smtClean="0"/>
              <a:t>Khaltaev</a:t>
            </a:r>
            <a:r>
              <a:rPr lang="en-US" sz="1200" dirty="0" smtClean="0"/>
              <a:t> </a:t>
            </a:r>
            <a:r>
              <a:rPr lang="en-US" sz="1200" dirty="0" smtClean="0"/>
              <a:t>editors</a:t>
            </a:r>
          </a:p>
          <a:p>
            <a:pPr marL="0" indent="0">
              <a:buNone/>
            </a:pPr>
            <a:endParaRPr lang="en-US" sz="1200" dirty="0" smtClean="0"/>
          </a:p>
          <a:p>
            <a:r>
              <a:rPr lang="en-US" sz="1200" dirty="0" smtClean="0"/>
              <a:t>WHO </a:t>
            </a:r>
            <a:r>
              <a:rPr lang="en-US" sz="1200" dirty="0"/>
              <a:t>strategy for prevention and control of chronic respiratory diseases. Geneva, </a:t>
            </a:r>
          </a:p>
          <a:p>
            <a:pPr marL="0" indent="0">
              <a:buNone/>
            </a:pPr>
            <a:r>
              <a:rPr lang="en-US" sz="1200" dirty="0" smtClean="0"/>
              <a:t>        </a:t>
            </a:r>
            <a:r>
              <a:rPr lang="en-US" sz="1200" dirty="0" smtClean="0"/>
              <a:t>World </a:t>
            </a:r>
            <a:r>
              <a:rPr lang="en-US" sz="1200" dirty="0"/>
              <a:t>Health Organization, 2002 (http://whqlibdoc.who.int/hq/2002/WHO_MNC_CRA</a:t>
            </a:r>
            <a:r>
              <a:rPr lang="en-US" sz="1200" dirty="0" smtClean="0"/>
              <a:t>_ </a:t>
            </a:r>
            <a:r>
              <a:rPr lang="en-US" sz="1200" dirty="0" smtClean="0"/>
              <a:t>02.1.pdf</a:t>
            </a:r>
            <a:r>
              <a:rPr lang="en-US" sz="1200" dirty="0"/>
              <a:t>, </a:t>
            </a:r>
            <a:r>
              <a:rPr lang="en-US" sz="1200" dirty="0" smtClean="0"/>
              <a:t>	accessed 8  </a:t>
            </a:r>
            <a:r>
              <a:rPr lang="en-US" sz="1200" dirty="0" err="1" smtClean="0"/>
              <a:t>Fecbruary</a:t>
            </a:r>
            <a:r>
              <a:rPr lang="en-US" sz="1200" dirty="0" smtClean="0"/>
              <a:t> 2007</a:t>
            </a:r>
            <a:endParaRPr lang="en-US" sz="12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21</a:t>
            </a:fld>
            <a:endParaRPr lang="en-US"/>
          </a:p>
        </p:txBody>
      </p:sp>
    </p:spTree>
    <p:extLst>
      <p:ext uri="{BB962C8B-B14F-4D97-AF65-F5344CB8AC3E}">
        <p14:creationId xmlns:p14="http://schemas.microsoft.com/office/powerpoint/2010/main" val="1663462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COPD?</a:t>
            </a:r>
            <a:endParaRPr lang="en-US" dirty="0"/>
          </a:p>
        </p:txBody>
      </p:sp>
      <p:sp>
        <p:nvSpPr>
          <p:cNvPr id="3" name="Content Placeholder 2"/>
          <p:cNvSpPr>
            <a:spLocks noGrp="1"/>
          </p:cNvSpPr>
          <p:nvPr>
            <p:ph idx="1"/>
          </p:nvPr>
        </p:nvSpPr>
        <p:spPr>
          <a:xfrm>
            <a:off x="762000" y="457200"/>
            <a:ext cx="7543800" cy="4114800"/>
          </a:xfrm>
        </p:spPr>
        <p:txBody>
          <a:bodyPr/>
          <a:lstStyle/>
          <a:p>
            <a:r>
              <a:rPr lang="en-US" dirty="0" smtClean="0"/>
              <a:t>In COPD, LESS air flows in/out of airways because:</a:t>
            </a:r>
          </a:p>
          <a:p>
            <a:pPr lvl="3"/>
            <a:r>
              <a:rPr lang="en-US" sz="2200" b="1" dirty="0" smtClean="0"/>
              <a:t>Emphysema: </a:t>
            </a:r>
          </a:p>
          <a:p>
            <a:pPr lvl="3"/>
            <a:r>
              <a:rPr lang="en-US" dirty="0" smtClean="0"/>
              <a:t>airways and sacs lose elasticity</a:t>
            </a:r>
          </a:p>
          <a:p>
            <a:pPr lvl="3"/>
            <a:r>
              <a:rPr lang="en-US" dirty="0" smtClean="0"/>
              <a:t>Walls between sacs are destroyed (lose shape)</a:t>
            </a:r>
          </a:p>
          <a:p>
            <a:pPr lvl="3"/>
            <a:endParaRPr lang="en-US" dirty="0"/>
          </a:p>
          <a:p>
            <a:pPr marL="914400" lvl="3" indent="0">
              <a:buNone/>
            </a:pPr>
            <a:endParaRPr lang="en-US" dirty="0" smtClean="0"/>
          </a:p>
          <a:p>
            <a:pPr lvl="3"/>
            <a:r>
              <a:rPr lang="en-US" sz="2200" b="1" dirty="0" smtClean="0"/>
              <a:t>Bronchitis: </a:t>
            </a:r>
          </a:p>
          <a:p>
            <a:pPr lvl="3"/>
            <a:r>
              <a:rPr lang="en-US" sz="2000" dirty="0" smtClean="0"/>
              <a:t>Walls of airways become thick and inflamed</a:t>
            </a:r>
          </a:p>
          <a:p>
            <a:pPr lvl="3"/>
            <a:r>
              <a:rPr lang="en-US" sz="2000" dirty="0" smtClean="0"/>
              <a:t>Airways make more mucus than usual, which can clog them</a:t>
            </a:r>
          </a:p>
          <a:p>
            <a:pPr marL="914400" lvl="3" indent="0">
              <a:buNone/>
            </a:pPr>
            <a:endParaRPr lang="en-US" sz="2000" dirty="0" smtClean="0"/>
          </a:p>
          <a:p>
            <a:pPr lvl="3"/>
            <a:endParaRPr lang="en-US" sz="2200" b="1"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3</a:t>
            </a:fld>
            <a:endParaRPr lang="en-US"/>
          </a:p>
        </p:txBody>
      </p:sp>
    </p:spTree>
    <p:extLst>
      <p:ext uri="{BB962C8B-B14F-4D97-AF65-F5344CB8AC3E}">
        <p14:creationId xmlns:p14="http://schemas.microsoft.com/office/powerpoint/2010/main" val="80126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6781800" cy="1600200"/>
          </a:xfrm>
        </p:spPr>
        <p:txBody>
          <a:bodyPr>
            <a:normAutofit/>
          </a:bodyPr>
          <a:lstStyle/>
          <a:p>
            <a:r>
              <a:rPr lang="en-US" dirty="0" smtClean="0"/>
              <a:t>Emphysema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609600"/>
            <a:ext cx="6172200" cy="4419600"/>
          </a:xfrm>
        </p:spPr>
      </p:pic>
      <p:sp>
        <p:nvSpPr>
          <p:cNvPr id="4" name="Slide Number Placeholder 3"/>
          <p:cNvSpPr>
            <a:spLocks noGrp="1"/>
          </p:cNvSpPr>
          <p:nvPr>
            <p:ph type="sldNum" sz="quarter" idx="12"/>
          </p:nvPr>
        </p:nvSpPr>
        <p:spPr/>
        <p:txBody>
          <a:bodyPr/>
          <a:lstStyle/>
          <a:p>
            <a:fld id="{BFEBEB0A-9E3D-4B14-9782-E2AE3DA60D96}" type="slidenum">
              <a:rPr lang="en-US" smtClean="0"/>
              <a:pPr/>
              <a:t>4</a:t>
            </a:fld>
            <a:endParaRPr lang="en-US"/>
          </a:p>
        </p:txBody>
      </p:sp>
    </p:spTree>
    <p:extLst>
      <p:ext uri="{BB962C8B-B14F-4D97-AF65-F5344CB8AC3E}">
        <p14:creationId xmlns:p14="http://schemas.microsoft.com/office/powerpoint/2010/main" val="3842097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Bronchitis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685800"/>
            <a:ext cx="5638800" cy="4572000"/>
          </a:xfrm>
        </p:spPr>
      </p:pic>
      <p:sp>
        <p:nvSpPr>
          <p:cNvPr id="4" name="Slide Number Placeholder 3"/>
          <p:cNvSpPr>
            <a:spLocks noGrp="1"/>
          </p:cNvSpPr>
          <p:nvPr>
            <p:ph type="sldNum" sz="quarter" idx="12"/>
          </p:nvPr>
        </p:nvSpPr>
        <p:spPr/>
        <p:txBody>
          <a:bodyPr/>
          <a:lstStyle/>
          <a:p>
            <a:fld id="{BFEBEB0A-9E3D-4B14-9782-E2AE3DA60D96}" type="slidenum">
              <a:rPr lang="en-US" smtClean="0"/>
              <a:pPr/>
              <a:t>5</a:t>
            </a:fld>
            <a:endParaRPr lang="en-US"/>
          </a:p>
        </p:txBody>
      </p:sp>
    </p:spTree>
    <p:extLst>
      <p:ext uri="{BB962C8B-B14F-4D97-AF65-F5344CB8AC3E}">
        <p14:creationId xmlns:p14="http://schemas.microsoft.com/office/powerpoint/2010/main" val="1551595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Asthma </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6</a:t>
            </a:fld>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685800"/>
            <a:ext cx="6858000" cy="4495800"/>
          </a:xfrm>
        </p:spPr>
      </p:pic>
    </p:spTree>
    <p:extLst>
      <p:ext uri="{BB962C8B-B14F-4D97-AF65-F5344CB8AC3E}">
        <p14:creationId xmlns:p14="http://schemas.microsoft.com/office/powerpoint/2010/main" val="3863002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COPD Symptoms</a:t>
            </a:r>
            <a:endParaRPr lang="en-US" dirty="0"/>
          </a:p>
        </p:txBody>
      </p:sp>
      <p:sp>
        <p:nvSpPr>
          <p:cNvPr id="3" name="Content Placeholder 2"/>
          <p:cNvSpPr>
            <a:spLocks noGrp="1"/>
          </p:cNvSpPr>
          <p:nvPr>
            <p:ph idx="1"/>
          </p:nvPr>
        </p:nvSpPr>
        <p:spPr>
          <a:xfrm>
            <a:off x="762000" y="685800"/>
            <a:ext cx="7543800" cy="4267200"/>
          </a:xfrm>
        </p:spPr>
        <p:txBody>
          <a:bodyPr/>
          <a:lstStyle/>
          <a:p>
            <a:r>
              <a:rPr lang="en-US" dirty="0" smtClean="0"/>
              <a:t>On-going coughing that produces large amounts of mucus</a:t>
            </a:r>
          </a:p>
          <a:p>
            <a:r>
              <a:rPr lang="en-US" dirty="0" smtClean="0"/>
              <a:t>Wheezing</a:t>
            </a:r>
          </a:p>
          <a:p>
            <a:r>
              <a:rPr lang="en-US" dirty="0" smtClean="0"/>
              <a:t>Shortness of breath-usually beginning with physical activity</a:t>
            </a:r>
          </a:p>
          <a:p>
            <a:r>
              <a:rPr lang="en-US" dirty="0" smtClean="0"/>
              <a:t>Chest tightness</a:t>
            </a:r>
          </a:p>
          <a:p>
            <a:r>
              <a:rPr lang="en-US" dirty="0" smtClean="0"/>
              <a:t>May get colds/flu/respiratory infections often</a:t>
            </a:r>
          </a:p>
          <a:p>
            <a:r>
              <a:rPr lang="en-US" dirty="0" smtClean="0"/>
              <a:t>*Severe COPD may cause swelling of ankles/feet/legs, weight loss, low muscle endurance</a:t>
            </a:r>
          </a:p>
        </p:txBody>
      </p:sp>
      <p:sp>
        <p:nvSpPr>
          <p:cNvPr id="4" name="Slide Number Placeholder 3"/>
          <p:cNvSpPr>
            <a:spLocks noGrp="1"/>
          </p:cNvSpPr>
          <p:nvPr>
            <p:ph type="sldNum" sz="quarter" idx="12"/>
          </p:nvPr>
        </p:nvSpPr>
        <p:spPr/>
        <p:txBody>
          <a:bodyPr/>
          <a:lstStyle/>
          <a:p>
            <a:fld id="{BFEBEB0A-9E3D-4B14-9782-E2AE3DA60D96}" type="slidenum">
              <a:rPr lang="en-US" smtClean="0"/>
              <a:pPr/>
              <a:t>7</a:t>
            </a:fld>
            <a:endParaRPr lang="en-US"/>
          </a:p>
        </p:txBody>
      </p:sp>
    </p:spTree>
    <p:extLst>
      <p:ext uri="{BB962C8B-B14F-4D97-AF65-F5344CB8AC3E}">
        <p14:creationId xmlns:p14="http://schemas.microsoft.com/office/powerpoint/2010/main" val="1521446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a:xfrm>
            <a:off x="762000" y="685800"/>
            <a:ext cx="7543800" cy="4191000"/>
          </a:xfrm>
        </p:spPr>
        <p:txBody>
          <a:bodyPr>
            <a:normAutofit fontScale="85000" lnSpcReduction="20000"/>
          </a:bodyPr>
          <a:lstStyle/>
          <a:p>
            <a:pPr marL="0" indent="0">
              <a:buNone/>
            </a:pPr>
            <a:endParaRPr lang="en-US" dirty="0"/>
          </a:p>
          <a:p>
            <a:r>
              <a:rPr lang="en-US" dirty="0" err="1" smtClean="0"/>
              <a:t>Spirometry</a:t>
            </a:r>
            <a:r>
              <a:rPr lang="en-US" dirty="0" smtClean="0"/>
              <a:t>- a device use to measure how deeply a person can breathe, and how fast air can move into and out of the lungs.</a:t>
            </a:r>
          </a:p>
          <a:p>
            <a:endParaRPr lang="en-US" dirty="0" smtClean="0"/>
          </a:p>
          <a:p>
            <a:r>
              <a:rPr lang="en-US" dirty="0" smtClean="0"/>
              <a:t>Arterial gas blood test- blood is drawn and tested to measure the amount of oxygen in the arteries</a:t>
            </a:r>
          </a:p>
          <a:p>
            <a:pPr marL="0" indent="0">
              <a:buNone/>
            </a:pPr>
            <a:endParaRPr lang="en-US" dirty="0" smtClean="0"/>
          </a:p>
          <a:p>
            <a:r>
              <a:rPr lang="en-US" dirty="0" smtClean="0"/>
              <a:t>Lung </a:t>
            </a:r>
            <a:r>
              <a:rPr lang="en-US" dirty="0" err="1" smtClean="0"/>
              <a:t>XRay</a:t>
            </a:r>
            <a:r>
              <a:rPr lang="en-US" dirty="0" smtClean="0"/>
              <a:t> or CT scan					</a:t>
            </a:r>
          </a:p>
          <a:p>
            <a:endParaRPr lang="en-US" dirty="0"/>
          </a:p>
          <a:p>
            <a:r>
              <a:rPr lang="en-US" dirty="0" smtClean="0"/>
              <a:t>Physical Examination</a:t>
            </a:r>
          </a:p>
          <a:p>
            <a:pPr marL="0" indent="0">
              <a:buNone/>
            </a:pPr>
            <a:endParaRPr lang="en-US" dirty="0"/>
          </a:p>
          <a:p>
            <a:pPr marL="0" indent="0">
              <a:buNone/>
            </a:pPr>
            <a:r>
              <a:rPr lang="en-US" dirty="0" smtClean="0"/>
              <a:t>*Often under diagnosed or misdiagnosed </a:t>
            </a:r>
          </a:p>
          <a:p>
            <a:pPr marL="0" indent="0">
              <a:buNone/>
            </a:pPr>
            <a:r>
              <a:rPr lang="en-US" dirty="0" smtClean="0"/>
              <a:t>(often mistaken for asthma)</a:t>
            </a:r>
          </a:p>
        </p:txBody>
      </p:sp>
      <p:sp>
        <p:nvSpPr>
          <p:cNvPr id="4" name="Slide Number Placeholder 3"/>
          <p:cNvSpPr>
            <a:spLocks noGrp="1"/>
          </p:cNvSpPr>
          <p:nvPr>
            <p:ph type="sldNum" sz="quarter" idx="12"/>
          </p:nvPr>
        </p:nvSpPr>
        <p:spPr/>
        <p:txBody>
          <a:bodyPr/>
          <a:lstStyle/>
          <a:p>
            <a:fld id="{BFEBEB0A-9E3D-4B14-9782-E2AE3DA60D96}" type="slidenum">
              <a:rPr lang="en-US" smtClean="0"/>
              <a:pPr/>
              <a:t>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239" y="2362200"/>
            <a:ext cx="2845597" cy="2971800"/>
          </a:xfrm>
          <a:prstGeom prst="rect">
            <a:avLst/>
          </a:prstGeom>
        </p:spPr>
      </p:pic>
    </p:spTree>
    <p:extLst>
      <p:ext uri="{BB962C8B-B14F-4D97-AF65-F5344CB8AC3E}">
        <p14:creationId xmlns:p14="http://schemas.microsoft.com/office/powerpoint/2010/main" val="3084497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27066"/>
            <a:ext cx="7010400" cy="1773734"/>
          </a:xfrm>
        </p:spPr>
        <p:txBody>
          <a:bodyPr/>
          <a:lstStyle/>
          <a:p>
            <a:r>
              <a:rPr lang="en-US" dirty="0" smtClean="0"/>
              <a:t>Diagnosis Study</a:t>
            </a:r>
            <a:endParaRPr lang="en-US" dirty="0"/>
          </a:p>
        </p:txBody>
      </p:sp>
      <p:sp>
        <p:nvSpPr>
          <p:cNvPr id="3" name="Content Placeholder 2"/>
          <p:cNvSpPr>
            <a:spLocks noGrp="1"/>
          </p:cNvSpPr>
          <p:nvPr>
            <p:ph idx="1"/>
          </p:nvPr>
        </p:nvSpPr>
        <p:spPr>
          <a:xfrm>
            <a:off x="731520" y="213360"/>
            <a:ext cx="4343400" cy="5181600"/>
          </a:xfrm>
        </p:spPr>
        <p:txBody>
          <a:bodyPr/>
          <a:lstStyle/>
          <a:p>
            <a:r>
              <a:rPr lang="en-US" i="1" dirty="0" smtClean="0">
                <a:effectLst>
                  <a:outerShdw blurRad="38100" dist="38100" dir="2700000" algn="tl">
                    <a:srgbClr val="000000">
                      <a:alpha val="43137"/>
                    </a:srgbClr>
                  </a:outerShdw>
                </a:effectLst>
              </a:rPr>
              <a:t>Making the Right Diagnosis: The need for Spirometry Program </a:t>
            </a:r>
            <a:r>
              <a:rPr lang="en-US" dirty="0" smtClean="0"/>
              <a:t>(and Data Collection evaluations/audit-3mo. Pre and post)</a:t>
            </a:r>
          </a:p>
          <a:p>
            <a:pPr lvl="1"/>
            <a:r>
              <a:rPr lang="en-US" dirty="0" smtClean="0"/>
              <a:t>Early Diagnosis</a:t>
            </a:r>
          </a:p>
          <a:p>
            <a:pPr lvl="1"/>
            <a:r>
              <a:rPr lang="en-US" dirty="0" smtClean="0"/>
              <a:t>Better management of COPD patients</a:t>
            </a:r>
          </a:p>
          <a:p>
            <a:pPr lvl="1"/>
            <a:r>
              <a:rPr lang="en-US" dirty="0" smtClean="0"/>
              <a:t>Address Gaps in treatment</a:t>
            </a:r>
          </a:p>
          <a:p>
            <a:pPr lvl="1"/>
            <a:r>
              <a:rPr lang="en-US" dirty="0" smtClean="0"/>
              <a:t>Funded by educational grants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9</a:t>
            </a:fld>
            <a:endParaRPr lang="en-US"/>
          </a:p>
        </p:txBody>
      </p:sp>
      <p:sp>
        <p:nvSpPr>
          <p:cNvPr id="5" name="TextBox 4"/>
          <p:cNvSpPr txBox="1"/>
          <p:nvPr/>
        </p:nvSpPr>
        <p:spPr>
          <a:xfrm>
            <a:off x="5074920" y="304800"/>
            <a:ext cx="2987040" cy="5863144"/>
          </a:xfrm>
          <a:prstGeom prst="rect">
            <a:avLst/>
          </a:prstGeom>
          <a:noFill/>
        </p:spPr>
        <p:txBody>
          <a:bodyPr wrap="square" rtlCol="0">
            <a:spAutoFit/>
          </a:bodyPr>
          <a:lstStyle/>
          <a:p>
            <a:pPr marL="285750" indent="-285750">
              <a:buFont typeface="Arial" pitchFamily="34" charset="0"/>
              <a:buChar char="•"/>
            </a:pPr>
            <a:r>
              <a:rPr lang="en-US" sz="2400" b="1" dirty="0" smtClean="0"/>
              <a:t>Analysis</a:t>
            </a:r>
            <a:r>
              <a:rPr lang="en-US" sz="2400" dirty="0" smtClean="0"/>
              <a:t>: </a:t>
            </a:r>
          </a:p>
          <a:p>
            <a:pPr marL="342900" indent="-342900">
              <a:buFont typeface="Arial" pitchFamily="34" charset="0"/>
              <a:buChar char="•"/>
            </a:pPr>
            <a:r>
              <a:rPr lang="en-US" sz="1950" dirty="0" smtClean="0"/>
              <a:t>Importance of using spirometry to distinguish COPD from Asthma and recognizing that it is crucial for diagnosing and properly treating patients</a:t>
            </a:r>
          </a:p>
          <a:p>
            <a:pPr marL="342900" indent="-342900">
              <a:buFont typeface="Arial" pitchFamily="34" charset="0"/>
              <a:buChar char="•"/>
            </a:pPr>
            <a:r>
              <a:rPr lang="en-US" sz="1950" dirty="0" smtClean="0"/>
              <a:t>Need more education-medical professionals in interpretation of spirometry results</a:t>
            </a:r>
          </a:p>
          <a:p>
            <a:pPr marL="342900" indent="-342900">
              <a:buFont typeface="Arial" pitchFamily="34" charset="0"/>
              <a:buChar char="•"/>
            </a:pPr>
            <a:r>
              <a:rPr lang="en-US" sz="1950" dirty="0" smtClean="0"/>
              <a:t>Hands on trainings were added after post evaluation</a:t>
            </a:r>
          </a:p>
          <a:p>
            <a:pPr marL="342900" indent="-342900">
              <a:buFont typeface="Arial" pitchFamily="34" charset="0"/>
              <a:buChar char="•"/>
            </a:pPr>
            <a:r>
              <a:rPr lang="en-US" sz="1950" dirty="0" smtClean="0"/>
              <a:t>Despite the gaps found, the study and program were considered a success</a:t>
            </a:r>
            <a:endParaRPr lang="en-US" sz="1950" dirty="0"/>
          </a:p>
        </p:txBody>
      </p:sp>
    </p:spTree>
    <p:extLst>
      <p:ext uri="{BB962C8B-B14F-4D97-AF65-F5344CB8AC3E}">
        <p14:creationId xmlns:p14="http://schemas.microsoft.com/office/powerpoint/2010/main" val="22600096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1358</TotalTime>
  <Words>1128</Words>
  <Application>Microsoft Office PowerPoint</Application>
  <PresentationFormat>On-screen Show (4:3)</PresentationFormat>
  <Paragraphs>186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Newsprint</vt:lpstr>
      <vt:lpstr>COPD</vt:lpstr>
      <vt:lpstr>What is COPD?</vt:lpstr>
      <vt:lpstr>What is COPD?</vt:lpstr>
      <vt:lpstr>Emphysema</vt:lpstr>
      <vt:lpstr>Chronic Bronchitis </vt:lpstr>
      <vt:lpstr>Asthma </vt:lpstr>
      <vt:lpstr>COPD Symptoms</vt:lpstr>
      <vt:lpstr>Diagnosis</vt:lpstr>
      <vt:lpstr>Diagnosis Study</vt:lpstr>
      <vt:lpstr>  Statistics/Data </vt:lpstr>
      <vt:lpstr>Incidence/Prevalence</vt:lpstr>
      <vt:lpstr>Prevalence Rates in US</vt:lpstr>
      <vt:lpstr>Morbidity/Mortality</vt:lpstr>
      <vt:lpstr>COPD Death Rates-U.S  (age Standardized)</vt:lpstr>
      <vt:lpstr>Mortality</vt:lpstr>
      <vt:lpstr>COPD in non-smokers</vt:lpstr>
      <vt:lpstr>Prevention</vt:lpstr>
      <vt:lpstr>Treatment/Therapy</vt:lpstr>
      <vt:lpstr>Natural Treatment?</vt:lpstr>
      <vt:lpstr>Community Health Prevention Program</vt:lpstr>
      <vt:lpstr>References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COPD</dc:title>
  <dc:creator>Ashley</dc:creator>
  <cp:lastModifiedBy>Ashley</cp:lastModifiedBy>
  <cp:revision>33</cp:revision>
  <cp:lastPrinted>2012-10-11T16:57:08Z</cp:lastPrinted>
  <dcterms:created xsi:type="dcterms:W3CDTF">2012-10-10T16:46:46Z</dcterms:created>
  <dcterms:modified xsi:type="dcterms:W3CDTF">2012-10-16T16:45:25Z</dcterms:modified>
</cp:coreProperties>
</file>